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  <p:sldMasterId id="2147483673" r:id="rId3"/>
    <p:sldMasterId id="2147483679" r:id="rId4"/>
  </p:sldMasterIdLst>
  <p:notesMasterIdLst>
    <p:notesMasterId r:id="rId19"/>
  </p:notesMasterIdLst>
  <p:sldIdLst>
    <p:sldId id="769" r:id="rId5"/>
    <p:sldId id="420" r:id="rId6"/>
    <p:sldId id="757" r:id="rId7"/>
    <p:sldId id="762" r:id="rId8"/>
    <p:sldId id="767" r:id="rId9"/>
    <p:sldId id="763" r:id="rId10"/>
    <p:sldId id="759" r:id="rId11"/>
    <p:sldId id="793" r:id="rId12"/>
    <p:sldId id="792" r:id="rId13"/>
    <p:sldId id="766" r:id="rId14"/>
    <p:sldId id="790" r:id="rId15"/>
    <p:sldId id="794" r:id="rId16"/>
    <p:sldId id="770" r:id="rId17"/>
    <p:sldId id="356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ADA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7" autoAdjust="0"/>
    <p:restoredTop sz="94660"/>
  </p:normalViewPr>
  <p:slideViewPr>
    <p:cSldViewPr snapToGrid="0">
      <p:cViewPr varScale="1">
        <p:scale>
          <a:sx n="70" d="100"/>
          <a:sy n="70" d="100"/>
        </p:scale>
        <p:origin x="57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ustomXml" Target="../customXml/item3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ustomXml" Target="../customXml/item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0BE2FB-15A9-4B15-9491-0645A8AFCA38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D0B485-4DC9-4E3A-972A-F1CA34841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4396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ce réservé de l'image des diapositives 1">
            <a:extLst>
              <a:ext uri="{FF2B5EF4-FFF2-40B4-BE49-F238E27FC236}">
                <a16:creationId xmlns:a16="http://schemas.microsoft.com/office/drawing/2014/main" id="{24F3BC63-E552-9D5D-4B29-6FDE4AB96FD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07950" y="333375"/>
            <a:ext cx="6589713" cy="3706813"/>
          </a:xfrm>
          <a:noFill/>
          <a:ln>
            <a:headEnd/>
            <a:tailEnd/>
          </a:ln>
        </p:spPr>
      </p:sp>
      <p:sp>
        <p:nvSpPr>
          <p:cNvPr id="15363" name="Espace réservé des commentaires 2">
            <a:extLst>
              <a:ext uri="{FF2B5EF4-FFF2-40B4-BE49-F238E27FC236}">
                <a16:creationId xmlns:a16="http://schemas.microsoft.com/office/drawing/2014/main" id="{D676978A-D1CE-3D71-8C6F-4B2BFB89E9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fr-FR" alt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861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24000" indent="-180000"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3191510" algn="l"/>
                <a:tab pos="5902960" algn="l"/>
              </a:tabLst>
            </a:pPr>
            <a:r>
              <a:rPr lang="fr-FR" sz="1100" dirty="0" err="1">
                <a:cs typeface="Arial"/>
                <a:sym typeface="Symbol" panose="05050102010706020507" pitchFamily="18" charset="2"/>
              </a:rPr>
              <a:t>Increase</a:t>
            </a:r>
            <a:r>
              <a:rPr lang="fr-FR" sz="1100" dirty="0">
                <a:cs typeface="Arial"/>
                <a:sym typeface="Symbol" panose="05050102010706020507" pitchFamily="18" charset="2"/>
              </a:rPr>
              <a:t> </a:t>
            </a:r>
            <a:r>
              <a:rPr lang="fr-FR" sz="1100" b="1" dirty="0" err="1">
                <a:solidFill>
                  <a:srgbClr val="00B050"/>
                </a:solidFill>
                <a:cs typeface="Arial"/>
                <a:sym typeface="Symbol" panose="05050102010706020507" pitchFamily="18" charset="2"/>
              </a:rPr>
              <a:t>Awareness</a:t>
            </a:r>
            <a:r>
              <a:rPr lang="fr-FR" sz="1100" dirty="0">
                <a:cs typeface="Arial"/>
                <a:sym typeface="Symbol" panose="05050102010706020507" pitchFamily="18" charset="2"/>
              </a:rPr>
              <a:t> by innovation (vieilles familles, dernier lancement 1997)</a:t>
            </a:r>
            <a:endParaRPr lang="en-US" sz="1200" dirty="0">
              <a:cs typeface="Arial"/>
              <a:sym typeface="Symbol" panose="05050102010706020507" pitchFamily="18" charset="2"/>
            </a:endParaRPr>
          </a:p>
          <a:p>
            <a:pPr marL="324000" indent="-1800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3191510" algn="l"/>
                <a:tab pos="5902960" algn="l"/>
              </a:tabLst>
            </a:pPr>
            <a:r>
              <a:rPr lang="en-US" sz="1200" b="1" dirty="0">
                <a:solidFill>
                  <a:srgbClr val="00B050"/>
                </a:solidFill>
                <a:cs typeface="Arial"/>
                <a:sym typeface="Symbol" panose="05050102010706020507" pitchFamily="18" charset="2"/>
              </a:rPr>
              <a:t>Secure</a:t>
            </a:r>
            <a:r>
              <a:rPr lang="en-US" sz="1200" dirty="0">
                <a:cs typeface="Arial"/>
                <a:sym typeface="Symbol" panose="05050102010706020507" pitchFamily="18" charset="2"/>
              </a:rPr>
              <a:t> Existing Business (100K€ à </a:t>
            </a:r>
            <a:r>
              <a:rPr lang="en-US" sz="1200" dirty="0" err="1">
                <a:cs typeface="Arial"/>
                <a:sym typeface="Symbol" panose="05050102010706020507" pitchFamily="18" charset="2"/>
              </a:rPr>
              <a:t>risque</a:t>
            </a:r>
            <a:r>
              <a:rPr lang="en-US" sz="1200" dirty="0">
                <a:cs typeface="Arial"/>
                <a:sym typeface="Symbol" panose="05050102010706020507" pitchFamily="18" charset="2"/>
              </a:rPr>
              <a:t> </a:t>
            </a:r>
            <a:r>
              <a:rPr lang="en-US" sz="1200" dirty="0" err="1">
                <a:cs typeface="Arial"/>
                <a:sym typeface="Symbol" panose="05050102010706020507" pitchFamily="18" charset="2"/>
              </a:rPr>
              <a:t>attaqué</a:t>
            </a:r>
            <a:r>
              <a:rPr lang="en-US" sz="1200" dirty="0">
                <a:cs typeface="Arial"/>
                <a:sym typeface="Symbol" panose="05050102010706020507" pitchFamily="18" charset="2"/>
              </a:rPr>
              <a:t> par concurrence + 300K€ de legacy business à </a:t>
            </a:r>
            <a:r>
              <a:rPr lang="en-US" sz="1200" dirty="0" err="1">
                <a:cs typeface="Arial"/>
                <a:sym typeface="Symbol" panose="05050102010706020507" pitchFamily="18" charset="2"/>
              </a:rPr>
              <a:t>risque</a:t>
            </a:r>
            <a:r>
              <a:rPr lang="en-US" sz="1200" dirty="0">
                <a:cs typeface="Arial"/>
                <a:sym typeface="Symbol" panose="05050102010706020507" pitchFamily="18" charset="2"/>
              </a:rPr>
              <a:t> </a:t>
            </a:r>
            <a:r>
              <a:rPr lang="en-US" sz="1200" dirty="0" err="1">
                <a:cs typeface="Arial"/>
                <a:sym typeface="Symbol" panose="05050102010706020507" pitchFamily="18" charset="2"/>
              </a:rPr>
              <a:t>si</a:t>
            </a:r>
            <a:r>
              <a:rPr lang="en-US" sz="1200" dirty="0">
                <a:cs typeface="Arial"/>
                <a:sym typeface="Symbol" panose="05050102010706020507" pitchFamily="18" charset="2"/>
              </a:rPr>
              <a:t> re-design) </a:t>
            </a:r>
          </a:p>
          <a:p>
            <a:pPr marL="324000" indent="-1800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3191510" algn="l"/>
                <a:tab pos="5902960" algn="l"/>
              </a:tabLst>
            </a:pPr>
            <a:r>
              <a:rPr lang="en-US" sz="1200" b="1" dirty="0">
                <a:solidFill>
                  <a:srgbClr val="00B050"/>
                </a:solidFill>
                <a:cs typeface="Arial"/>
                <a:sym typeface="Symbol" panose="05050102010706020507" pitchFamily="18" charset="2"/>
              </a:rPr>
              <a:t>Diversify</a:t>
            </a:r>
            <a:r>
              <a:rPr lang="en-US" sz="1200" dirty="0">
                <a:cs typeface="Arial"/>
                <a:sym typeface="Symbol" panose="05050102010706020507" pitchFamily="18" charset="2"/>
              </a:rPr>
              <a:t> our Markets (Thruster + Cruise + Indus + Filtering)</a:t>
            </a:r>
          </a:p>
          <a:p>
            <a:pPr marL="324000" indent="-180000"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3191510" algn="l"/>
                <a:tab pos="5902960" algn="l"/>
              </a:tabLst>
            </a:pPr>
            <a:r>
              <a:rPr lang="en-US" sz="1200" dirty="0">
                <a:cs typeface="Arial"/>
                <a:sym typeface="Symbol" panose="05050102010706020507" pitchFamily="18" charset="2"/>
              </a:rPr>
              <a:t>Gain </a:t>
            </a:r>
            <a:r>
              <a:rPr lang="en-US" sz="1200" b="1" dirty="0">
                <a:solidFill>
                  <a:srgbClr val="00B050"/>
                </a:solidFill>
                <a:cs typeface="Arial"/>
                <a:sym typeface="Symbol" panose="05050102010706020507" pitchFamily="18" charset="2"/>
              </a:rPr>
              <a:t>Market Share</a:t>
            </a:r>
            <a:r>
              <a:rPr lang="en-US" sz="1200" b="1" dirty="0">
                <a:cs typeface="Arial"/>
                <a:sym typeface="Symbol" panose="05050102010706020507" pitchFamily="18" charset="2"/>
              </a:rPr>
              <a:t> </a:t>
            </a:r>
            <a:r>
              <a:rPr lang="en-US" sz="1200" dirty="0">
                <a:cs typeface="Arial"/>
                <a:sym typeface="Symbol" panose="05050102010706020507" pitchFamily="18" charset="2"/>
              </a:rPr>
              <a:t>(addresser les </a:t>
            </a:r>
            <a:r>
              <a:rPr lang="en-US" sz="1200" dirty="0" err="1">
                <a:cs typeface="Arial"/>
                <a:sym typeface="Symbol" panose="05050102010706020507" pitchFamily="18" charset="2"/>
              </a:rPr>
              <a:t>marchés</a:t>
            </a:r>
            <a:r>
              <a:rPr lang="en-US" sz="1200" dirty="0">
                <a:cs typeface="Arial"/>
                <a:sym typeface="Symbol" panose="05050102010706020507" pitchFamily="18" charset="2"/>
              </a:rPr>
              <a:t> </a:t>
            </a:r>
            <a:r>
              <a:rPr lang="en-US" sz="1200" dirty="0" err="1">
                <a:cs typeface="Arial"/>
                <a:sym typeface="Symbol" panose="05050102010706020507" pitchFamily="18" charset="2"/>
              </a:rPr>
              <a:t>où</a:t>
            </a:r>
            <a:r>
              <a:rPr lang="en-US" sz="1200" dirty="0">
                <a:cs typeface="Arial"/>
                <a:sym typeface="Symbol" panose="05050102010706020507" pitchFamily="18" charset="2"/>
              </a:rPr>
              <a:t> nous ne </a:t>
            </a:r>
            <a:r>
              <a:rPr lang="en-US" sz="1200" dirty="0" err="1">
                <a:cs typeface="Arial"/>
                <a:sym typeface="Symbol" panose="05050102010706020507" pitchFamily="18" charset="2"/>
              </a:rPr>
              <a:t>sommes</a:t>
            </a:r>
            <a:r>
              <a:rPr lang="en-US" sz="1200" dirty="0">
                <a:cs typeface="Arial"/>
                <a:sym typeface="Symbol" panose="05050102010706020507" pitchFamily="18" charset="2"/>
              </a:rPr>
              <a:t> pas </a:t>
            </a:r>
            <a:r>
              <a:rPr lang="en-US" sz="1200" dirty="0" err="1">
                <a:cs typeface="Arial"/>
                <a:sym typeface="Symbol" panose="05050102010706020507" pitchFamily="18" charset="2"/>
              </a:rPr>
              <a:t>implantés</a:t>
            </a:r>
            <a:r>
              <a:rPr lang="en-US" sz="1200" dirty="0">
                <a:cs typeface="Arial"/>
                <a:sym typeface="Symbol" panose="05050102010706020507" pitchFamily="18" charset="2"/>
              </a:rPr>
              <a:t> US/</a:t>
            </a:r>
            <a:r>
              <a:rPr lang="en-US" sz="1200" dirty="0" err="1">
                <a:cs typeface="Arial"/>
                <a:sym typeface="Symbol" panose="05050102010706020507" pitchFamily="18" charset="2"/>
              </a:rPr>
              <a:t>Brésil</a:t>
            </a:r>
            <a:r>
              <a:rPr lang="en-US" sz="1200" dirty="0">
                <a:cs typeface="Arial"/>
                <a:sym typeface="Symbol" panose="05050102010706020507" pitchFamily="18" charset="2"/>
              </a:rPr>
              <a:t>/</a:t>
            </a:r>
            <a:r>
              <a:rPr lang="en-US" sz="1200" dirty="0" err="1">
                <a:cs typeface="Arial"/>
                <a:sym typeface="Symbol" panose="05050102010706020507" pitchFamily="18" charset="2"/>
              </a:rPr>
              <a:t>Corée</a:t>
            </a:r>
            <a:r>
              <a:rPr lang="en-US" sz="1200" dirty="0">
                <a:cs typeface="Arial"/>
                <a:sym typeface="Symbol" panose="05050102010706020507" pitchFamily="18" charset="2"/>
              </a:rPr>
              <a:t>)</a:t>
            </a:r>
          </a:p>
          <a:p>
            <a:pPr marL="324000" indent="-180000"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3191510" algn="l"/>
                <a:tab pos="5902960" algn="l"/>
              </a:tabLst>
            </a:pPr>
            <a:r>
              <a:rPr lang="en-US" sz="1200" b="1" dirty="0">
                <a:solidFill>
                  <a:srgbClr val="00B050"/>
                </a:solidFill>
                <a:cs typeface="Arial"/>
                <a:sym typeface="Symbol" panose="05050102010706020507" pitchFamily="18" charset="2"/>
              </a:rPr>
              <a:t>Amortize</a:t>
            </a:r>
            <a:r>
              <a:rPr lang="en-US" sz="1200" dirty="0">
                <a:cs typeface="Arial"/>
                <a:sym typeface="Symbol" panose="05050102010706020507" pitchFamily="18" charset="2"/>
              </a:rPr>
              <a:t> the New Production Line “MBSAU”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8072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dirty="0"/>
          </a:p>
        </p:txBody>
      </p:sp>
      <p:sp>
        <p:nvSpPr>
          <p:cNvPr id="3277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76404" indent="-298617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94469" indent="-238894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72256" indent="-238894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150043" indent="-238894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627831" indent="-2388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3105618" indent="-2388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583406" indent="-2388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4061192" indent="-2388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B974332-AC46-4DC8-AAA4-732DE0A314DD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SAFRAN Tech Day</a:t>
            </a:r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347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dirty="0"/>
          </a:p>
        </p:txBody>
      </p:sp>
      <p:sp>
        <p:nvSpPr>
          <p:cNvPr id="3277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76404" indent="-298617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94469" indent="-238894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72256" indent="-238894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150043" indent="-238894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627831" indent="-2388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3105618" indent="-2388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583406" indent="-2388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4061192" indent="-2388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B974332-AC46-4DC8-AAA4-732DE0A314DD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SAFRAN Tech Day</a:t>
            </a:r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912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dirty="0"/>
          </a:p>
        </p:txBody>
      </p:sp>
      <p:sp>
        <p:nvSpPr>
          <p:cNvPr id="3277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76404" indent="-298617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94469" indent="-238894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72256" indent="-238894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150043" indent="-238894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627831" indent="-2388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3105618" indent="-2388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583406" indent="-2388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4061192" indent="-2388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B974332-AC46-4DC8-AAA4-732DE0A314DD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SAFRAN Tech Day</a:t>
            </a:r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188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dirty="0"/>
          </a:p>
        </p:txBody>
      </p:sp>
      <p:sp>
        <p:nvSpPr>
          <p:cNvPr id="3277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76404" indent="-298617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94469" indent="-238894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72256" indent="-238894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150043" indent="-238894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627831" indent="-2388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3105618" indent="-2388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583406" indent="-2388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4061192" indent="-2388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B974332-AC46-4DC8-AAA4-732DE0A314DD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SAFRAN Tech Day</a:t>
            </a:r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326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dirty="0"/>
          </a:p>
        </p:txBody>
      </p:sp>
      <p:sp>
        <p:nvSpPr>
          <p:cNvPr id="3277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76404" indent="-298617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94469" indent="-238894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72256" indent="-238894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150043" indent="-238894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627831" indent="-2388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3105618" indent="-2388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583406" indent="-2388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4061192" indent="-2388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B974332-AC46-4DC8-AAA4-732DE0A314DD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SAFRAN Tech Day</a:t>
            </a:r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989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dirty="0"/>
          </a:p>
        </p:txBody>
      </p:sp>
      <p:sp>
        <p:nvSpPr>
          <p:cNvPr id="3277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76404" indent="-298617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94469" indent="-238894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72256" indent="-238894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150043" indent="-238894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627831" indent="-2388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3105618" indent="-2388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583406" indent="-2388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4061192" indent="-2388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B974332-AC46-4DC8-AAA4-732DE0A314DD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SAFRAN Tech Day</a:t>
            </a:r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446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ce réservé de l'image des diapositives 1">
            <a:extLst>
              <a:ext uri="{FF2B5EF4-FFF2-40B4-BE49-F238E27FC236}">
                <a16:creationId xmlns:a16="http://schemas.microsoft.com/office/drawing/2014/main" id="{24F3BC63-E552-9D5D-4B29-6FDE4AB96FD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07950" y="333375"/>
            <a:ext cx="6589713" cy="3706813"/>
          </a:xfrm>
          <a:noFill/>
          <a:ln>
            <a:headEnd/>
            <a:tailEnd/>
          </a:ln>
        </p:spPr>
      </p:sp>
      <p:sp>
        <p:nvSpPr>
          <p:cNvPr id="15363" name="Espace réservé des commentaires 2">
            <a:extLst>
              <a:ext uri="{FF2B5EF4-FFF2-40B4-BE49-F238E27FC236}">
                <a16:creationId xmlns:a16="http://schemas.microsoft.com/office/drawing/2014/main" id="{D676978A-D1CE-3D71-8C6F-4B2BFB89E9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fr-FR" alt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4620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fr-FR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14</a:t>
            </a:fld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3370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CE8698-F2A9-0280-9DCD-43DE5D1D58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8CB13AE-C218-589A-E655-1639D6033D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C72042-7909-B656-F81E-66B22D5DC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2700C-1EE1-4D78-861D-69363F03FA35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1F1358-F14B-435A-EF65-22576D6AC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D1A8FD-7DD8-290A-F5F5-9E9B145BE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1C75-82B3-4942-8C17-A75EBEFE85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912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63984D-8795-1352-BBD8-4C6541C62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CDE853-3D25-F8EF-F30A-BE6D7F05E4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6ACD56-4B9B-126C-F77D-438E0EE14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2700C-1EE1-4D78-861D-69363F03FA35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C29846A-2368-80B0-05E2-68BE24615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0154D8-6EA9-57FE-D32E-30F48DF95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1C75-82B3-4942-8C17-A75EBEFE85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8695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B54680-CFF1-C02C-F848-A02C8301B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E5B7E36-45DC-5AF6-FC15-6C029EE62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4E0A49-4AF3-50E0-2179-2CC953717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2700C-1EE1-4D78-861D-69363F03FA35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9C91773-9319-7282-19A2-6F1E8A6B4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D472FE-2CFA-454A-26A8-504C468CE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1C75-82B3-4942-8C17-A75EBEFE85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461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4C039D-32DA-FA4C-5CBF-FE4C41273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67E9449-B746-4E12-22F9-DA60F7DAB1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4E3D54C-A462-568E-3BD1-B25654C5C9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12B38B-E797-18E0-04FC-4E818B8E1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2700C-1EE1-4D78-861D-69363F03FA35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847DE3-B264-6195-1757-CDAF06405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D3F1F6D-F6A7-7098-A700-910929F00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1C75-82B3-4942-8C17-A75EBEFE85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9154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4D4BD0-8ADF-E94F-B5A4-7B208F5EC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E7D2F6E-489A-8A9A-7CD6-F4E8B7D018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95C0888-3B89-9193-DDC3-26504E0AB4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2EAEBBA-E511-269A-DB61-5226AFAFE5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CB79578-6E07-36D8-4C7F-C5BF1771AF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68F212A-70B0-99B8-6F53-43488E502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2700C-1EE1-4D78-861D-69363F03FA35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8E78CBE-1482-0612-4F31-FBC097BEA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D84CDA8-0E95-2745-191E-52AC95DC4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1C75-82B3-4942-8C17-A75EBEFE85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7773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0004A4-4D5F-5559-CD01-2D817A42C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8503369-BCA9-639C-420F-CF1751966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2700C-1EE1-4D78-861D-69363F03FA35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EFCA907-65FD-51A5-559B-4527C8E91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2B50287-8517-80FC-B16F-4735AADBF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1C75-82B3-4942-8C17-A75EBEFE85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428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05B3B06-3DEF-3285-BF0C-6B6FB3785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2700C-1EE1-4D78-861D-69363F03FA35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43492F9-0580-0CD4-DC0D-491329810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14D392-B86D-0FC9-D55B-9CF978396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1C75-82B3-4942-8C17-A75EBEFE85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7037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01DA8D-2303-4C93-3A67-3E9360F2B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4A55CC-E1B5-CB98-DDDC-92E3E3F31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C73182C-ACE2-0791-E751-1489B6CF79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01FCF62-464C-A878-D018-7F10AADBF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2700C-1EE1-4D78-861D-69363F03FA35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9C6FC0-C0E3-C874-9F81-D7BC216F8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4E1B34E-A7C7-A511-FBE7-55EB708DC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1C75-82B3-4942-8C17-A75EBEFE85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148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147BAA-A780-7514-2055-7459BD87C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EB204E1-4682-3EDD-6D9A-24F33E8169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80B0E17-09F9-74BD-A3DA-B5CE3217F3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034DF2-E8AE-3F1A-7F61-A99FAEBFC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2700C-1EE1-4D78-861D-69363F03FA35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10AC6ED-CD0E-01CB-94A1-E878F9197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420C0A-4D86-380C-AB4C-96252022D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1C75-82B3-4942-8C17-A75EBEFE85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4886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CF8084-FEAB-8260-BDF6-EC9EC8D7F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B949801-7FC6-D432-FD43-6352FB04A6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74A9F2-BA72-21C1-D43B-C26D49639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2700C-1EE1-4D78-861D-69363F03FA35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09C063-B41B-70C3-35F3-407DA1076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A3E8F3F-9413-0624-CA21-A16DB6F03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1C75-82B3-4942-8C17-A75EBEFE85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5981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496CFC9-4EED-E57A-8EE1-0442868239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F0C09AA-8CEC-80D4-5C73-AFED25D2A7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5F04AD-67CC-C343-8296-261FF76C9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2700C-1EE1-4D78-861D-69363F03FA35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9D7EEC-F763-46A1-9C37-0E0DC02B3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90DAD3-AC9A-6B8E-0147-B28F17AD8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1C75-82B3-4942-8C17-A75EBEFE85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3086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0" y="6561376"/>
            <a:ext cx="12192000" cy="324008"/>
            <a:chOff x="0" y="6561376"/>
            <a:chExt cx="9144000" cy="32400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6561376"/>
              <a:ext cx="9144000" cy="32400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28" name="ZoneTexte 27"/>
            <p:cNvSpPr txBox="1">
              <a:spLocks noChangeArrowheads="1"/>
            </p:cNvSpPr>
            <p:nvPr userDrawn="1"/>
          </p:nvSpPr>
          <p:spPr>
            <a:xfrm>
              <a:off x="1043608" y="6561384"/>
              <a:ext cx="5868000" cy="324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 anchorCtr="0">
              <a:noAutofit/>
            </a:bodyPr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 eaLnBrk="1" hangingPunct="1">
                <a:spcAft>
                  <a:spcPts val="0"/>
                </a:spcAft>
                <a:defRPr/>
              </a:pPr>
              <a:r>
                <a:rPr lang="en-US" sz="1600" b="1" cap="small" spc="0" baseline="0" dirty="0">
                  <a:solidFill>
                    <a:schemeClr val="bg1"/>
                  </a:solidFill>
                  <a:latin typeface="+mn-lt"/>
                </a:rPr>
                <a:t>Exxelia</a:t>
              </a:r>
            </a:p>
          </p:txBody>
        </p:sp>
      </p:grpSp>
      <p:sp>
        <p:nvSpPr>
          <p:cNvPr id="24" name="Rectangle 252"/>
          <p:cNvSpPr txBox="1">
            <a:spLocks noChangeArrowheads="1"/>
          </p:cNvSpPr>
          <p:nvPr userDrawn="1"/>
        </p:nvSpPr>
        <p:spPr bwMode="auto">
          <a:xfrm>
            <a:off x="11280576" y="6561376"/>
            <a:ext cx="672075" cy="2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 anchorCtr="0">
            <a:no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fld id="{7EEFBB32-C5D4-46D0-B1EA-14FA430D2F00}" type="slidenum">
              <a:rPr lang="fr-FR" sz="1200" b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 algn="r"/>
              <a:t>‹N°›</a:t>
            </a:fld>
            <a:endParaRPr lang="fr-FR" sz="12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0" y="0"/>
            <a:ext cx="12144672" cy="798000"/>
            <a:chOff x="0" y="0"/>
            <a:chExt cx="9108504" cy="798000"/>
          </a:xfrm>
        </p:grpSpPr>
        <p:sp>
          <p:nvSpPr>
            <p:cNvPr id="27" name="Rectangle 26"/>
            <p:cNvSpPr/>
            <p:nvPr userDrawn="1"/>
          </p:nvSpPr>
          <p:spPr>
            <a:xfrm>
              <a:off x="0" y="0"/>
              <a:ext cx="6300000" cy="504000"/>
            </a:xfrm>
            <a:prstGeom prst="rect">
              <a:avLst/>
            </a:prstGeom>
            <a:solidFill>
              <a:srgbClr val="00A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180000" y="62664"/>
              <a:ext cx="5940000" cy="342000"/>
            </a:xfrm>
            <a:prstGeom prst="rect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grpSp>
          <p:nvGrpSpPr>
            <p:cNvPr id="8" name="Groupe 7"/>
            <p:cNvGrpSpPr/>
            <p:nvPr userDrawn="1"/>
          </p:nvGrpSpPr>
          <p:grpSpPr>
            <a:xfrm>
              <a:off x="6408416" y="18000"/>
              <a:ext cx="2700088" cy="780000"/>
              <a:chOff x="6408416" y="18000"/>
              <a:chExt cx="2700088" cy="780000"/>
            </a:xfrm>
          </p:grpSpPr>
          <p:pic>
            <p:nvPicPr>
              <p:cNvPr id="26" name="Image 25"/>
              <p:cNvPicPr>
                <a:picLocks noChangeAspect="1"/>
              </p:cNvPicPr>
              <p:nvPr userDrawn="1"/>
            </p:nvPicPr>
            <p:blipFill rotWithShape="1">
              <a:blip r:embed="rId2"/>
              <a:srcRect l="79128" t="5249" b="-2209"/>
              <a:stretch/>
            </p:blipFill>
            <p:spPr>
              <a:xfrm>
                <a:off x="8388504" y="18000"/>
                <a:ext cx="720000" cy="780000"/>
              </a:xfrm>
              <a:prstGeom prst="rect">
                <a:avLst/>
              </a:prstGeom>
            </p:spPr>
          </p:pic>
          <p:pic>
            <p:nvPicPr>
              <p:cNvPr id="6" name="Image 5"/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6408416" y="18000"/>
                <a:ext cx="1908000" cy="620610"/>
              </a:xfrm>
              <a:prstGeom prst="rect">
                <a:avLst/>
              </a:prstGeom>
            </p:spPr>
          </p:pic>
        </p:grpSp>
      </p:grpSp>
      <p:sp>
        <p:nvSpPr>
          <p:cNvPr id="12" name="ZoneTexte 11"/>
          <p:cNvSpPr txBox="1">
            <a:spLocks noChangeArrowheads="1"/>
          </p:cNvSpPr>
          <p:nvPr userDrawn="1"/>
        </p:nvSpPr>
        <p:spPr>
          <a:xfrm>
            <a:off x="10434164" y="6534000"/>
            <a:ext cx="1152000" cy="3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l" eaLnBrk="1" hangingPunct="1">
              <a:spcAft>
                <a:spcPts val="0"/>
              </a:spcAft>
              <a:defRPr/>
            </a:pPr>
            <a:endParaRPr lang="en-US" sz="1050" b="1" cap="small" spc="50" baseline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67114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>
            <a:extLst>
              <a:ext uri="{FF2B5EF4-FFF2-40B4-BE49-F238E27FC236}">
                <a16:creationId xmlns:a16="http://schemas.microsoft.com/office/drawing/2014/main" id="{F52ACBAD-4A23-ED8B-05CD-21001D25B8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075" y="585788"/>
            <a:ext cx="3338513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5535E360-027D-CA34-DBA6-4D94D84BF4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0"/>
            <a:ext cx="644842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36">
            <a:extLst>
              <a:ext uri="{FF2B5EF4-FFF2-40B4-BE49-F238E27FC236}">
                <a16:creationId xmlns:a16="http://schemas.microsoft.com/office/drawing/2014/main" id="{A05D0526-1ED5-84CA-B0E9-AF7C19C1A90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558338" y="6402388"/>
            <a:ext cx="2000250" cy="265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165" tIns="40083" rIns="80165" bIns="40083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fr-FR" sz="1200" dirty="0">
                <a:solidFill>
                  <a:schemeClr val="accent5"/>
                </a:solidFill>
                <a:latin typeface="Calibri" panose="020F0502020204030204" pitchFamily="34" charset="0"/>
                <a:cs typeface="Tahoma" charset="0"/>
              </a:rPr>
              <a:t>www.exxelia.com</a:t>
            </a:r>
            <a:endParaRPr lang="fr-FR" sz="1800" dirty="0">
              <a:solidFill>
                <a:schemeClr val="accent5"/>
              </a:solidFill>
              <a:latin typeface="Calibri" panose="020F0502020204030204" pitchFamily="34" charset="0"/>
              <a:cs typeface="Tahoma" charset="0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9256385" y="4375350"/>
            <a:ext cx="2301631" cy="322464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chemeClr val="accent5"/>
                </a:solidFill>
                <a:latin typeface="+mn-lt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98571" y="2161770"/>
            <a:ext cx="6659446" cy="1131937"/>
          </a:xfrm>
          <a:prstGeom prst="rect">
            <a:avLst/>
          </a:prstGeom>
        </p:spPr>
        <p:txBody>
          <a:bodyPr anchor="b">
            <a:noAutofit/>
          </a:bodyPr>
          <a:lstStyle>
            <a:lvl1pPr algn="r">
              <a:defRPr sz="3600" b="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98571" y="3310494"/>
            <a:ext cx="6659445" cy="74832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chemeClr val="accent4"/>
                </a:solidFill>
                <a:latin typeface="Century Gothic" panose="020B0502020202020204" pitchFamily="34" charset="0"/>
              </a:defRPr>
            </a:lvl1pPr>
            <a:lvl2pPr marL="562718" indent="0" algn="ctr">
              <a:buNone/>
              <a:defRPr sz="2462"/>
            </a:lvl2pPr>
            <a:lvl3pPr marL="1125437" indent="0" algn="ctr">
              <a:buNone/>
              <a:defRPr sz="2215"/>
            </a:lvl3pPr>
            <a:lvl4pPr marL="1688155" indent="0" algn="ctr">
              <a:buNone/>
              <a:defRPr sz="1969"/>
            </a:lvl4pPr>
            <a:lvl5pPr marL="2250874" indent="0" algn="ctr">
              <a:buNone/>
              <a:defRPr sz="1969"/>
            </a:lvl5pPr>
            <a:lvl6pPr marL="2813593" indent="0" algn="ctr">
              <a:buNone/>
              <a:defRPr sz="1969"/>
            </a:lvl6pPr>
            <a:lvl7pPr marL="3376311" indent="0" algn="ctr">
              <a:buNone/>
              <a:defRPr sz="1969"/>
            </a:lvl7pPr>
            <a:lvl8pPr marL="3939029" indent="0" algn="ctr">
              <a:buNone/>
              <a:defRPr sz="1969"/>
            </a:lvl8pPr>
            <a:lvl9pPr marL="4501748" indent="0" algn="ctr">
              <a:buNone/>
              <a:defRPr sz="1969"/>
            </a:lvl9pPr>
          </a:lstStyle>
          <a:p>
            <a:r>
              <a:rPr lang="fr-FR" dirty="0"/>
              <a:t>Cliquez pour modifier le style des sous-titres du masque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937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336"/>
            <a:ext cx="6346188" cy="6880336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9256385" y="4375350"/>
            <a:ext cx="2301631" cy="322464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chemeClr val="accent5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98571" y="2161770"/>
            <a:ext cx="6659446" cy="1131937"/>
          </a:xfrm>
          <a:prstGeom prst="rect">
            <a:avLst/>
          </a:prstGeom>
        </p:spPr>
        <p:txBody>
          <a:bodyPr anchor="b">
            <a:noAutofit/>
          </a:bodyPr>
          <a:lstStyle>
            <a:lvl1pPr algn="r">
              <a:defRPr sz="3600" b="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98571" y="3310494"/>
            <a:ext cx="6659445" cy="74832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chemeClr val="accent4"/>
                </a:solidFill>
                <a:latin typeface="Century Gothic" panose="020B0502020202020204" pitchFamily="34" charset="0"/>
              </a:defRPr>
            </a:lvl1pPr>
            <a:lvl2pPr marL="562718" indent="0" algn="ctr">
              <a:buNone/>
              <a:defRPr sz="2462"/>
            </a:lvl2pPr>
            <a:lvl3pPr marL="1125437" indent="0" algn="ctr">
              <a:buNone/>
              <a:defRPr sz="2215"/>
            </a:lvl3pPr>
            <a:lvl4pPr marL="1688155" indent="0" algn="ctr">
              <a:buNone/>
              <a:defRPr sz="1969"/>
            </a:lvl4pPr>
            <a:lvl5pPr marL="2250874" indent="0" algn="ctr">
              <a:buNone/>
              <a:defRPr sz="1969"/>
            </a:lvl5pPr>
            <a:lvl6pPr marL="2813593" indent="0" algn="ctr">
              <a:buNone/>
              <a:defRPr sz="1969"/>
            </a:lvl6pPr>
            <a:lvl7pPr marL="3376311" indent="0" algn="ctr">
              <a:buNone/>
              <a:defRPr sz="1969"/>
            </a:lvl7pPr>
            <a:lvl8pPr marL="3939029" indent="0" algn="ctr">
              <a:buNone/>
              <a:defRPr sz="1969"/>
            </a:lvl8pPr>
            <a:lvl9pPr marL="4501748" indent="0" algn="ctr">
              <a:buNone/>
              <a:defRPr sz="1969"/>
            </a:lvl9pPr>
          </a:lstStyle>
          <a:p>
            <a:r>
              <a:rPr lang="fr-FR" dirty="0"/>
              <a:t>Cliquez pour modifier le style </a:t>
            </a:r>
          </a:p>
          <a:p>
            <a:r>
              <a:rPr lang="fr-FR" dirty="0"/>
              <a:t>des sous-titres du masque</a:t>
            </a:r>
            <a:endParaRPr lang="en-US" dirty="0"/>
          </a:p>
        </p:txBody>
      </p:sp>
      <p:sp>
        <p:nvSpPr>
          <p:cNvPr id="9" name="Text Box 36"/>
          <p:cNvSpPr txBox="1">
            <a:spLocks noChangeArrowheads="1"/>
          </p:cNvSpPr>
          <p:nvPr userDrawn="1"/>
        </p:nvSpPr>
        <p:spPr bwMode="auto">
          <a:xfrm>
            <a:off x="9558919" y="6402102"/>
            <a:ext cx="1999097" cy="265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0165" tIns="40083" rIns="80165" bIns="40083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fr-FR" sz="1200" dirty="0">
                <a:solidFill>
                  <a:schemeClr val="accent5"/>
                </a:solidFill>
                <a:latin typeface="Calibri" panose="020F0502020204030204" pitchFamily="34" charset="0"/>
                <a:cs typeface="Tahoma" charset="0"/>
              </a:rPr>
              <a:t>www.exxelia.com</a:t>
            </a:r>
            <a:endParaRPr lang="fr-FR" sz="1800" dirty="0">
              <a:solidFill>
                <a:schemeClr val="accent5"/>
              </a:solidFill>
              <a:latin typeface="Calibri" panose="020F0502020204030204" pitchFamily="34" charset="0"/>
              <a:cs typeface="Tahoma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773" y="548122"/>
            <a:ext cx="2935615" cy="76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3951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ction / 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space réservé du texte 14"/>
          <p:cNvSpPr>
            <a:spLocks noGrp="1"/>
          </p:cNvSpPr>
          <p:nvPr>
            <p:ph type="body" sz="quarter" idx="10"/>
          </p:nvPr>
        </p:nvSpPr>
        <p:spPr>
          <a:xfrm>
            <a:off x="5947954" y="1883880"/>
            <a:ext cx="5586564" cy="287500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7437" y="255726"/>
            <a:ext cx="629899" cy="60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942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ction produits / Section Title produ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space réservé du texte 14"/>
          <p:cNvSpPr>
            <a:spLocks noGrp="1"/>
          </p:cNvSpPr>
          <p:nvPr>
            <p:ph type="body" sz="quarter" idx="10"/>
          </p:nvPr>
        </p:nvSpPr>
        <p:spPr>
          <a:xfrm>
            <a:off x="5947954" y="1883880"/>
            <a:ext cx="5586564" cy="287500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3492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ction 2 / Section Title 2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4"/>
          <p:cNvSpPr>
            <a:spLocks noGrp="1"/>
          </p:cNvSpPr>
          <p:nvPr>
            <p:ph type="body" sz="quarter" idx="10"/>
          </p:nvPr>
        </p:nvSpPr>
        <p:spPr>
          <a:xfrm>
            <a:off x="4588475" y="2084173"/>
            <a:ext cx="6946043" cy="287500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3200">
                <a:solidFill>
                  <a:srgbClr val="36516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Google Shape;33;p55"/>
          <p:cNvSpPr/>
          <p:nvPr userDrawn="1"/>
        </p:nvSpPr>
        <p:spPr>
          <a:xfrm rot="5400000">
            <a:off x="-480416" y="480421"/>
            <a:ext cx="5458691" cy="4497858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Rectangle 4"/>
          <p:cNvSpPr/>
          <p:nvPr userDrawn="1"/>
        </p:nvSpPr>
        <p:spPr>
          <a:xfrm rot="10800000" flipV="1">
            <a:off x="-1665371" y="5315379"/>
            <a:ext cx="1656825" cy="1612441"/>
          </a:xfrm>
          <a:custGeom>
            <a:avLst/>
            <a:gdLst>
              <a:gd name="connsiteX0" fmla="*/ 0 w 1428568"/>
              <a:gd name="connsiteY0" fmla="*/ 0 h 6858001"/>
              <a:gd name="connsiteX1" fmla="*/ 1428568 w 1428568"/>
              <a:gd name="connsiteY1" fmla="*/ 0 h 6858001"/>
              <a:gd name="connsiteX2" fmla="*/ 1428568 w 1428568"/>
              <a:gd name="connsiteY2" fmla="*/ 6858001 h 6858001"/>
              <a:gd name="connsiteX3" fmla="*/ 0 w 1428568"/>
              <a:gd name="connsiteY3" fmla="*/ 6858001 h 6858001"/>
              <a:gd name="connsiteX4" fmla="*/ 0 w 1428568"/>
              <a:gd name="connsiteY4" fmla="*/ 0 h 6858001"/>
              <a:gd name="connsiteX0" fmla="*/ 0 w 4233912"/>
              <a:gd name="connsiteY0" fmla="*/ 0 h 6858001"/>
              <a:gd name="connsiteX1" fmla="*/ 1428568 w 4233912"/>
              <a:gd name="connsiteY1" fmla="*/ 0 h 6858001"/>
              <a:gd name="connsiteX2" fmla="*/ 4233912 w 4233912"/>
              <a:gd name="connsiteY2" fmla="*/ 6849123 h 6858001"/>
              <a:gd name="connsiteX3" fmla="*/ 0 w 4233912"/>
              <a:gd name="connsiteY3" fmla="*/ 6858001 h 6858001"/>
              <a:gd name="connsiteX4" fmla="*/ 0 w 4233912"/>
              <a:gd name="connsiteY4" fmla="*/ 0 h 6858001"/>
              <a:gd name="connsiteX0" fmla="*/ 0 w 4233912"/>
              <a:gd name="connsiteY0" fmla="*/ 0 h 6849123"/>
              <a:gd name="connsiteX1" fmla="*/ 1428568 w 4233912"/>
              <a:gd name="connsiteY1" fmla="*/ 0 h 6849123"/>
              <a:gd name="connsiteX2" fmla="*/ 4233912 w 4233912"/>
              <a:gd name="connsiteY2" fmla="*/ 6849123 h 6849123"/>
              <a:gd name="connsiteX3" fmla="*/ 2956264 w 4233912"/>
              <a:gd name="connsiteY3" fmla="*/ 6840245 h 6849123"/>
              <a:gd name="connsiteX4" fmla="*/ 0 w 4233912"/>
              <a:gd name="connsiteY4" fmla="*/ 0 h 6849123"/>
              <a:gd name="connsiteX0" fmla="*/ 0 w 4153902"/>
              <a:gd name="connsiteY0" fmla="*/ 0 h 6864363"/>
              <a:gd name="connsiteX1" fmla="*/ 1428568 w 4153902"/>
              <a:gd name="connsiteY1" fmla="*/ 0 h 6864363"/>
              <a:gd name="connsiteX2" fmla="*/ 4153902 w 4153902"/>
              <a:gd name="connsiteY2" fmla="*/ 6864363 h 6864363"/>
              <a:gd name="connsiteX3" fmla="*/ 2956264 w 4153902"/>
              <a:gd name="connsiteY3" fmla="*/ 6840245 h 6864363"/>
              <a:gd name="connsiteX4" fmla="*/ 0 w 4153902"/>
              <a:gd name="connsiteY4" fmla="*/ 0 h 6864363"/>
              <a:gd name="connsiteX0" fmla="*/ 0 w 4252962"/>
              <a:gd name="connsiteY0" fmla="*/ 0 h 6860553"/>
              <a:gd name="connsiteX1" fmla="*/ 1428568 w 4252962"/>
              <a:gd name="connsiteY1" fmla="*/ 0 h 6860553"/>
              <a:gd name="connsiteX2" fmla="*/ 4252962 w 4252962"/>
              <a:gd name="connsiteY2" fmla="*/ 6860553 h 6860553"/>
              <a:gd name="connsiteX3" fmla="*/ 2956264 w 4252962"/>
              <a:gd name="connsiteY3" fmla="*/ 6840245 h 6860553"/>
              <a:gd name="connsiteX4" fmla="*/ 0 w 4252962"/>
              <a:gd name="connsiteY4" fmla="*/ 0 h 6860553"/>
              <a:gd name="connsiteX0" fmla="*/ 0 w 4252962"/>
              <a:gd name="connsiteY0" fmla="*/ 0 h 6860553"/>
              <a:gd name="connsiteX1" fmla="*/ 1428568 w 4252962"/>
              <a:gd name="connsiteY1" fmla="*/ 0 h 6860553"/>
              <a:gd name="connsiteX2" fmla="*/ 4252962 w 4252962"/>
              <a:gd name="connsiteY2" fmla="*/ 6860553 h 6860553"/>
              <a:gd name="connsiteX3" fmla="*/ 3207724 w 4252962"/>
              <a:gd name="connsiteY3" fmla="*/ 6851675 h 6860553"/>
              <a:gd name="connsiteX4" fmla="*/ 0 w 4252962"/>
              <a:gd name="connsiteY4" fmla="*/ 0 h 6860553"/>
              <a:gd name="connsiteX0" fmla="*/ 0 w 4252962"/>
              <a:gd name="connsiteY0" fmla="*/ 0 h 6860553"/>
              <a:gd name="connsiteX1" fmla="*/ 1428568 w 4252962"/>
              <a:gd name="connsiteY1" fmla="*/ 0 h 6860553"/>
              <a:gd name="connsiteX2" fmla="*/ 4252962 w 4252962"/>
              <a:gd name="connsiteY2" fmla="*/ 6860553 h 6860553"/>
              <a:gd name="connsiteX3" fmla="*/ 2819104 w 4252962"/>
              <a:gd name="connsiteY3" fmla="*/ 6859295 h 6860553"/>
              <a:gd name="connsiteX4" fmla="*/ 0 w 4252962"/>
              <a:gd name="connsiteY4" fmla="*/ 0 h 6860553"/>
              <a:gd name="connsiteX0" fmla="*/ 0 w 4252962"/>
              <a:gd name="connsiteY0" fmla="*/ 0 h 6860553"/>
              <a:gd name="connsiteX1" fmla="*/ 285568 w 4252962"/>
              <a:gd name="connsiteY1" fmla="*/ 15240 h 6860553"/>
              <a:gd name="connsiteX2" fmla="*/ 4252962 w 4252962"/>
              <a:gd name="connsiteY2" fmla="*/ 6860553 h 6860553"/>
              <a:gd name="connsiteX3" fmla="*/ 2819104 w 4252962"/>
              <a:gd name="connsiteY3" fmla="*/ 6859295 h 6860553"/>
              <a:gd name="connsiteX4" fmla="*/ 0 w 4252962"/>
              <a:gd name="connsiteY4" fmla="*/ 0 h 6860553"/>
              <a:gd name="connsiteX0" fmla="*/ 0 w 6131292"/>
              <a:gd name="connsiteY0" fmla="*/ 34290 h 6845313"/>
              <a:gd name="connsiteX1" fmla="*/ 2163898 w 6131292"/>
              <a:gd name="connsiteY1" fmla="*/ 0 h 6845313"/>
              <a:gd name="connsiteX2" fmla="*/ 6131292 w 6131292"/>
              <a:gd name="connsiteY2" fmla="*/ 6845313 h 6845313"/>
              <a:gd name="connsiteX3" fmla="*/ 4697434 w 6131292"/>
              <a:gd name="connsiteY3" fmla="*/ 6844055 h 6845313"/>
              <a:gd name="connsiteX4" fmla="*/ 0 w 6131292"/>
              <a:gd name="connsiteY4" fmla="*/ 34290 h 6845313"/>
              <a:gd name="connsiteX0" fmla="*/ 0 w 6131292"/>
              <a:gd name="connsiteY0" fmla="*/ 53340 h 6864363"/>
              <a:gd name="connsiteX1" fmla="*/ 510358 w 6131292"/>
              <a:gd name="connsiteY1" fmla="*/ 0 h 6864363"/>
              <a:gd name="connsiteX2" fmla="*/ 6131292 w 6131292"/>
              <a:gd name="connsiteY2" fmla="*/ 6864363 h 6864363"/>
              <a:gd name="connsiteX3" fmla="*/ 4697434 w 6131292"/>
              <a:gd name="connsiteY3" fmla="*/ 6863105 h 6864363"/>
              <a:gd name="connsiteX4" fmla="*/ 0 w 6131292"/>
              <a:gd name="connsiteY4" fmla="*/ 53340 h 6864363"/>
              <a:gd name="connsiteX0" fmla="*/ 0 w 7053312"/>
              <a:gd name="connsiteY0" fmla="*/ 0 h 6864363"/>
              <a:gd name="connsiteX1" fmla="*/ 1432378 w 7053312"/>
              <a:gd name="connsiteY1" fmla="*/ 0 h 6864363"/>
              <a:gd name="connsiteX2" fmla="*/ 7053312 w 7053312"/>
              <a:gd name="connsiteY2" fmla="*/ 6864363 h 6864363"/>
              <a:gd name="connsiteX3" fmla="*/ 5619454 w 7053312"/>
              <a:gd name="connsiteY3" fmla="*/ 6863105 h 6864363"/>
              <a:gd name="connsiteX4" fmla="*/ 0 w 7053312"/>
              <a:gd name="connsiteY4" fmla="*/ 0 h 6864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3312" h="6864363">
                <a:moveTo>
                  <a:pt x="0" y="0"/>
                </a:moveTo>
                <a:lnTo>
                  <a:pt x="1432378" y="0"/>
                </a:lnTo>
                <a:lnTo>
                  <a:pt x="7053312" y="6864363"/>
                </a:lnTo>
                <a:lnTo>
                  <a:pt x="5619454" y="6863105"/>
                </a:lnTo>
                <a:lnTo>
                  <a:pt x="0" y="0"/>
                </a:lnTo>
                <a:close/>
              </a:path>
            </a:pathLst>
          </a:custGeom>
          <a:solidFill>
            <a:srgbClr val="F5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4"/>
          <p:cNvSpPr/>
          <p:nvPr userDrawn="1"/>
        </p:nvSpPr>
        <p:spPr>
          <a:xfrm rot="10800000" flipV="1">
            <a:off x="3251938" y="4"/>
            <a:ext cx="1656825" cy="1612441"/>
          </a:xfrm>
          <a:custGeom>
            <a:avLst/>
            <a:gdLst>
              <a:gd name="connsiteX0" fmla="*/ 0 w 1428568"/>
              <a:gd name="connsiteY0" fmla="*/ 0 h 6858001"/>
              <a:gd name="connsiteX1" fmla="*/ 1428568 w 1428568"/>
              <a:gd name="connsiteY1" fmla="*/ 0 h 6858001"/>
              <a:gd name="connsiteX2" fmla="*/ 1428568 w 1428568"/>
              <a:gd name="connsiteY2" fmla="*/ 6858001 h 6858001"/>
              <a:gd name="connsiteX3" fmla="*/ 0 w 1428568"/>
              <a:gd name="connsiteY3" fmla="*/ 6858001 h 6858001"/>
              <a:gd name="connsiteX4" fmla="*/ 0 w 1428568"/>
              <a:gd name="connsiteY4" fmla="*/ 0 h 6858001"/>
              <a:gd name="connsiteX0" fmla="*/ 0 w 4233912"/>
              <a:gd name="connsiteY0" fmla="*/ 0 h 6858001"/>
              <a:gd name="connsiteX1" fmla="*/ 1428568 w 4233912"/>
              <a:gd name="connsiteY1" fmla="*/ 0 h 6858001"/>
              <a:gd name="connsiteX2" fmla="*/ 4233912 w 4233912"/>
              <a:gd name="connsiteY2" fmla="*/ 6849123 h 6858001"/>
              <a:gd name="connsiteX3" fmla="*/ 0 w 4233912"/>
              <a:gd name="connsiteY3" fmla="*/ 6858001 h 6858001"/>
              <a:gd name="connsiteX4" fmla="*/ 0 w 4233912"/>
              <a:gd name="connsiteY4" fmla="*/ 0 h 6858001"/>
              <a:gd name="connsiteX0" fmla="*/ 0 w 4233912"/>
              <a:gd name="connsiteY0" fmla="*/ 0 h 6849123"/>
              <a:gd name="connsiteX1" fmla="*/ 1428568 w 4233912"/>
              <a:gd name="connsiteY1" fmla="*/ 0 h 6849123"/>
              <a:gd name="connsiteX2" fmla="*/ 4233912 w 4233912"/>
              <a:gd name="connsiteY2" fmla="*/ 6849123 h 6849123"/>
              <a:gd name="connsiteX3" fmla="*/ 2956264 w 4233912"/>
              <a:gd name="connsiteY3" fmla="*/ 6840245 h 6849123"/>
              <a:gd name="connsiteX4" fmla="*/ 0 w 4233912"/>
              <a:gd name="connsiteY4" fmla="*/ 0 h 6849123"/>
              <a:gd name="connsiteX0" fmla="*/ 0 w 4153902"/>
              <a:gd name="connsiteY0" fmla="*/ 0 h 6864363"/>
              <a:gd name="connsiteX1" fmla="*/ 1428568 w 4153902"/>
              <a:gd name="connsiteY1" fmla="*/ 0 h 6864363"/>
              <a:gd name="connsiteX2" fmla="*/ 4153902 w 4153902"/>
              <a:gd name="connsiteY2" fmla="*/ 6864363 h 6864363"/>
              <a:gd name="connsiteX3" fmla="*/ 2956264 w 4153902"/>
              <a:gd name="connsiteY3" fmla="*/ 6840245 h 6864363"/>
              <a:gd name="connsiteX4" fmla="*/ 0 w 4153902"/>
              <a:gd name="connsiteY4" fmla="*/ 0 h 6864363"/>
              <a:gd name="connsiteX0" fmla="*/ 0 w 4252962"/>
              <a:gd name="connsiteY0" fmla="*/ 0 h 6860553"/>
              <a:gd name="connsiteX1" fmla="*/ 1428568 w 4252962"/>
              <a:gd name="connsiteY1" fmla="*/ 0 h 6860553"/>
              <a:gd name="connsiteX2" fmla="*/ 4252962 w 4252962"/>
              <a:gd name="connsiteY2" fmla="*/ 6860553 h 6860553"/>
              <a:gd name="connsiteX3" fmla="*/ 2956264 w 4252962"/>
              <a:gd name="connsiteY3" fmla="*/ 6840245 h 6860553"/>
              <a:gd name="connsiteX4" fmla="*/ 0 w 4252962"/>
              <a:gd name="connsiteY4" fmla="*/ 0 h 6860553"/>
              <a:gd name="connsiteX0" fmla="*/ 0 w 4252962"/>
              <a:gd name="connsiteY0" fmla="*/ 0 h 6860553"/>
              <a:gd name="connsiteX1" fmla="*/ 1428568 w 4252962"/>
              <a:gd name="connsiteY1" fmla="*/ 0 h 6860553"/>
              <a:gd name="connsiteX2" fmla="*/ 4252962 w 4252962"/>
              <a:gd name="connsiteY2" fmla="*/ 6860553 h 6860553"/>
              <a:gd name="connsiteX3" fmla="*/ 3207724 w 4252962"/>
              <a:gd name="connsiteY3" fmla="*/ 6851675 h 6860553"/>
              <a:gd name="connsiteX4" fmla="*/ 0 w 4252962"/>
              <a:gd name="connsiteY4" fmla="*/ 0 h 6860553"/>
              <a:gd name="connsiteX0" fmla="*/ 0 w 4252962"/>
              <a:gd name="connsiteY0" fmla="*/ 0 h 6860553"/>
              <a:gd name="connsiteX1" fmla="*/ 1428568 w 4252962"/>
              <a:gd name="connsiteY1" fmla="*/ 0 h 6860553"/>
              <a:gd name="connsiteX2" fmla="*/ 4252962 w 4252962"/>
              <a:gd name="connsiteY2" fmla="*/ 6860553 h 6860553"/>
              <a:gd name="connsiteX3" fmla="*/ 2819104 w 4252962"/>
              <a:gd name="connsiteY3" fmla="*/ 6859295 h 6860553"/>
              <a:gd name="connsiteX4" fmla="*/ 0 w 4252962"/>
              <a:gd name="connsiteY4" fmla="*/ 0 h 6860553"/>
              <a:gd name="connsiteX0" fmla="*/ 0 w 4252962"/>
              <a:gd name="connsiteY0" fmla="*/ 0 h 6860553"/>
              <a:gd name="connsiteX1" fmla="*/ 285568 w 4252962"/>
              <a:gd name="connsiteY1" fmla="*/ 15240 h 6860553"/>
              <a:gd name="connsiteX2" fmla="*/ 4252962 w 4252962"/>
              <a:gd name="connsiteY2" fmla="*/ 6860553 h 6860553"/>
              <a:gd name="connsiteX3" fmla="*/ 2819104 w 4252962"/>
              <a:gd name="connsiteY3" fmla="*/ 6859295 h 6860553"/>
              <a:gd name="connsiteX4" fmla="*/ 0 w 4252962"/>
              <a:gd name="connsiteY4" fmla="*/ 0 h 6860553"/>
              <a:gd name="connsiteX0" fmla="*/ 0 w 6131292"/>
              <a:gd name="connsiteY0" fmla="*/ 34290 h 6845313"/>
              <a:gd name="connsiteX1" fmla="*/ 2163898 w 6131292"/>
              <a:gd name="connsiteY1" fmla="*/ 0 h 6845313"/>
              <a:gd name="connsiteX2" fmla="*/ 6131292 w 6131292"/>
              <a:gd name="connsiteY2" fmla="*/ 6845313 h 6845313"/>
              <a:gd name="connsiteX3" fmla="*/ 4697434 w 6131292"/>
              <a:gd name="connsiteY3" fmla="*/ 6844055 h 6845313"/>
              <a:gd name="connsiteX4" fmla="*/ 0 w 6131292"/>
              <a:gd name="connsiteY4" fmla="*/ 34290 h 6845313"/>
              <a:gd name="connsiteX0" fmla="*/ 0 w 6131292"/>
              <a:gd name="connsiteY0" fmla="*/ 53340 h 6864363"/>
              <a:gd name="connsiteX1" fmla="*/ 510358 w 6131292"/>
              <a:gd name="connsiteY1" fmla="*/ 0 h 6864363"/>
              <a:gd name="connsiteX2" fmla="*/ 6131292 w 6131292"/>
              <a:gd name="connsiteY2" fmla="*/ 6864363 h 6864363"/>
              <a:gd name="connsiteX3" fmla="*/ 4697434 w 6131292"/>
              <a:gd name="connsiteY3" fmla="*/ 6863105 h 6864363"/>
              <a:gd name="connsiteX4" fmla="*/ 0 w 6131292"/>
              <a:gd name="connsiteY4" fmla="*/ 53340 h 6864363"/>
              <a:gd name="connsiteX0" fmla="*/ 0 w 7053312"/>
              <a:gd name="connsiteY0" fmla="*/ 0 h 6864363"/>
              <a:gd name="connsiteX1" fmla="*/ 1432378 w 7053312"/>
              <a:gd name="connsiteY1" fmla="*/ 0 h 6864363"/>
              <a:gd name="connsiteX2" fmla="*/ 7053312 w 7053312"/>
              <a:gd name="connsiteY2" fmla="*/ 6864363 h 6864363"/>
              <a:gd name="connsiteX3" fmla="*/ 5619454 w 7053312"/>
              <a:gd name="connsiteY3" fmla="*/ 6863105 h 6864363"/>
              <a:gd name="connsiteX4" fmla="*/ 0 w 7053312"/>
              <a:gd name="connsiteY4" fmla="*/ 0 h 6864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3312" h="6864363">
                <a:moveTo>
                  <a:pt x="0" y="0"/>
                </a:moveTo>
                <a:lnTo>
                  <a:pt x="1432378" y="0"/>
                </a:lnTo>
                <a:lnTo>
                  <a:pt x="7053312" y="6864363"/>
                </a:lnTo>
                <a:lnTo>
                  <a:pt x="5619454" y="6863105"/>
                </a:lnTo>
                <a:lnTo>
                  <a:pt x="0" y="0"/>
                </a:lnTo>
                <a:close/>
              </a:path>
            </a:pathLst>
          </a:custGeom>
          <a:solidFill>
            <a:srgbClr val="3651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4"/>
          <p:cNvSpPr/>
          <p:nvPr userDrawn="1"/>
        </p:nvSpPr>
        <p:spPr>
          <a:xfrm rot="10800000" flipV="1">
            <a:off x="4587500" y="-668982"/>
            <a:ext cx="1656825" cy="1612441"/>
          </a:xfrm>
          <a:custGeom>
            <a:avLst/>
            <a:gdLst>
              <a:gd name="connsiteX0" fmla="*/ 0 w 1428568"/>
              <a:gd name="connsiteY0" fmla="*/ 0 h 6858001"/>
              <a:gd name="connsiteX1" fmla="*/ 1428568 w 1428568"/>
              <a:gd name="connsiteY1" fmla="*/ 0 h 6858001"/>
              <a:gd name="connsiteX2" fmla="*/ 1428568 w 1428568"/>
              <a:gd name="connsiteY2" fmla="*/ 6858001 h 6858001"/>
              <a:gd name="connsiteX3" fmla="*/ 0 w 1428568"/>
              <a:gd name="connsiteY3" fmla="*/ 6858001 h 6858001"/>
              <a:gd name="connsiteX4" fmla="*/ 0 w 1428568"/>
              <a:gd name="connsiteY4" fmla="*/ 0 h 6858001"/>
              <a:gd name="connsiteX0" fmla="*/ 0 w 4233912"/>
              <a:gd name="connsiteY0" fmla="*/ 0 h 6858001"/>
              <a:gd name="connsiteX1" fmla="*/ 1428568 w 4233912"/>
              <a:gd name="connsiteY1" fmla="*/ 0 h 6858001"/>
              <a:gd name="connsiteX2" fmla="*/ 4233912 w 4233912"/>
              <a:gd name="connsiteY2" fmla="*/ 6849123 h 6858001"/>
              <a:gd name="connsiteX3" fmla="*/ 0 w 4233912"/>
              <a:gd name="connsiteY3" fmla="*/ 6858001 h 6858001"/>
              <a:gd name="connsiteX4" fmla="*/ 0 w 4233912"/>
              <a:gd name="connsiteY4" fmla="*/ 0 h 6858001"/>
              <a:gd name="connsiteX0" fmla="*/ 0 w 4233912"/>
              <a:gd name="connsiteY0" fmla="*/ 0 h 6849123"/>
              <a:gd name="connsiteX1" fmla="*/ 1428568 w 4233912"/>
              <a:gd name="connsiteY1" fmla="*/ 0 h 6849123"/>
              <a:gd name="connsiteX2" fmla="*/ 4233912 w 4233912"/>
              <a:gd name="connsiteY2" fmla="*/ 6849123 h 6849123"/>
              <a:gd name="connsiteX3" fmla="*/ 2956264 w 4233912"/>
              <a:gd name="connsiteY3" fmla="*/ 6840245 h 6849123"/>
              <a:gd name="connsiteX4" fmla="*/ 0 w 4233912"/>
              <a:gd name="connsiteY4" fmla="*/ 0 h 6849123"/>
              <a:gd name="connsiteX0" fmla="*/ 0 w 4153902"/>
              <a:gd name="connsiteY0" fmla="*/ 0 h 6864363"/>
              <a:gd name="connsiteX1" fmla="*/ 1428568 w 4153902"/>
              <a:gd name="connsiteY1" fmla="*/ 0 h 6864363"/>
              <a:gd name="connsiteX2" fmla="*/ 4153902 w 4153902"/>
              <a:gd name="connsiteY2" fmla="*/ 6864363 h 6864363"/>
              <a:gd name="connsiteX3" fmla="*/ 2956264 w 4153902"/>
              <a:gd name="connsiteY3" fmla="*/ 6840245 h 6864363"/>
              <a:gd name="connsiteX4" fmla="*/ 0 w 4153902"/>
              <a:gd name="connsiteY4" fmla="*/ 0 h 6864363"/>
              <a:gd name="connsiteX0" fmla="*/ 0 w 4252962"/>
              <a:gd name="connsiteY0" fmla="*/ 0 h 6860553"/>
              <a:gd name="connsiteX1" fmla="*/ 1428568 w 4252962"/>
              <a:gd name="connsiteY1" fmla="*/ 0 h 6860553"/>
              <a:gd name="connsiteX2" fmla="*/ 4252962 w 4252962"/>
              <a:gd name="connsiteY2" fmla="*/ 6860553 h 6860553"/>
              <a:gd name="connsiteX3" fmla="*/ 2956264 w 4252962"/>
              <a:gd name="connsiteY3" fmla="*/ 6840245 h 6860553"/>
              <a:gd name="connsiteX4" fmla="*/ 0 w 4252962"/>
              <a:gd name="connsiteY4" fmla="*/ 0 h 6860553"/>
              <a:gd name="connsiteX0" fmla="*/ 0 w 4252962"/>
              <a:gd name="connsiteY0" fmla="*/ 0 h 6860553"/>
              <a:gd name="connsiteX1" fmla="*/ 1428568 w 4252962"/>
              <a:gd name="connsiteY1" fmla="*/ 0 h 6860553"/>
              <a:gd name="connsiteX2" fmla="*/ 4252962 w 4252962"/>
              <a:gd name="connsiteY2" fmla="*/ 6860553 h 6860553"/>
              <a:gd name="connsiteX3" fmla="*/ 3207724 w 4252962"/>
              <a:gd name="connsiteY3" fmla="*/ 6851675 h 6860553"/>
              <a:gd name="connsiteX4" fmla="*/ 0 w 4252962"/>
              <a:gd name="connsiteY4" fmla="*/ 0 h 6860553"/>
              <a:gd name="connsiteX0" fmla="*/ 0 w 4252962"/>
              <a:gd name="connsiteY0" fmla="*/ 0 h 6860553"/>
              <a:gd name="connsiteX1" fmla="*/ 1428568 w 4252962"/>
              <a:gd name="connsiteY1" fmla="*/ 0 h 6860553"/>
              <a:gd name="connsiteX2" fmla="*/ 4252962 w 4252962"/>
              <a:gd name="connsiteY2" fmla="*/ 6860553 h 6860553"/>
              <a:gd name="connsiteX3" fmla="*/ 2819104 w 4252962"/>
              <a:gd name="connsiteY3" fmla="*/ 6859295 h 6860553"/>
              <a:gd name="connsiteX4" fmla="*/ 0 w 4252962"/>
              <a:gd name="connsiteY4" fmla="*/ 0 h 6860553"/>
              <a:gd name="connsiteX0" fmla="*/ 0 w 4252962"/>
              <a:gd name="connsiteY0" fmla="*/ 0 h 6860553"/>
              <a:gd name="connsiteX1" fmla="*/ 285568 w 4252962"/>
              <a:gd name="connsiteY1" fmla="*/ 15240 h 6860553"/>
              <a:gd name="connsiteX2" fmla="*/ 4252962 w 4252962"/>
              <a:gd name="connsiteY2" fmla="*/ 6860553 h 6860553"/>
              <a:gd name="connsiteX3" fmla="*/ 2819104 w 4252962"/>
              <a:gd name="connsiteY3" fmla="*/ 6859295 h 6860553"/>
              <a:gd name="connsiteX4" fmla="*/ 0 w 4252962"/>
              <a:gd name="connsiteY4" fmla="*/ 0 h 6860553"/>
              <a:gd name="connsiteX0" fmla="*/ 0 w 6131292"/>
              <a:gd name="connsiteY0" fmla="*/ 34290 h 6845313"/>
              <a:gd name="connsiteX1" fmla="*/ 2163898 w 6131292"/>
              <a:gd name="connsiteY1" fmla="*/ 0 h 6845313"/>
              <a:gd name="connsiteX2" fmla="*/ 6131292 w 6131292"/>
              <a:gd name="connsiteY2" fmla="*/ 6845313 h 6845313"/>
              <a:gd name="connsiteX3" fmla="*/ 4697434 w 6131292"/>
              <a:gd name="connsiteY3" fmla="*/ 6844055 h 6845313"/>
              <a:gd name="connsiteX4" fmla="*/ 0 w 6131292"/>
              <a:gd name="connsiteY4" fmla="*/ 34290 h 6845313"/>
              <a:gd name="connsiteX0" fmla="*/ 0 w 6131292"/>
              <a:gd name="connsiteY0" fmla="*/ 53340 h 6864363"/>
              <a:gd name="connsiteX1" fmla="*/ 510358 w 6131292"/>
              <a:gd name="connsiteY1" fmla="*/ 0 h 6864363"/>
              <a:gd name="connsiteX2" fmla="*/ 6131292 w 6131292"/>
              <a:gd name="connsiteY2" fmla="*/ 6864363 h 6864363"/>
              <a:gd name="connsiteX3" fmla="*/ 4697434 w 6131292"/>
              <a:gd name="connsiteY3" fmla="*/ 6863105 h 6864363"/>
              <a:gd name="connsiteX4" fmla="*/ 0 w 6131292"/>
              <a:gd name="connsiteY4" fmla="*/ 53340 h 6864363"/>
              <a:gd name="connsiteX0" fmla="*/ 0 w 7053312"/>
              <a:gd name="connsiteY0" fmla="*/ 0 h 6864363"/>
              <a:gd name="connsiteX1" fmla="*/ 1432378 w 7053312"/>
              <a:gd name="connsiteY1" fmla="*/ 0 h 6864363"/>
              <a:gd name="connsiteX2" fmla="*/ 7053312 w 7053312"/>
              <a:gd name="connsiteY2" fmla="*/ 6864363 h 6864363"/>
              <a:gd name="connsiteX3" fmla="*/ 5619454 w 7053312"/>
              <a:gd name="connsiteY3" fmla="*/ 6863105 h 6864363"/>
              <a:gd name="connsiteX4" fmla="*/ 0 w 7053312"/>
              <a:gd name="connsiteY4" fmla="*/ 0 h 6864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3312" h="6864363">
                <a:moveTo>
                  <a:pt x="0" y="0"/>
                </a:moveTo>
                <a:lnTo>
                  <a:pt x="1432378" y="0"/>
                </a:lnTo>
                <a:lnTo>
                  <a:pt x="7053312" y="6864363"/>
                </a:lnTo>
                <a:lnTo>
                  <a:pt x="5619454" y="6863105"/>
                </a:lnTo>
                <a:lnTo>
                  <a:pt x="0" y="0"/>
                </a:lnTo>
                <a:close/>
              </a:path>
            </a:pathLst>
          </a:custGeom>
          <a:solidFill>
            <a:srgbClr val="00A1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4"/>
          <p:cNvSpPr/>
          <p:nvPr userDrawn="1"/>
        </p:nvSpPr>
        <p:spPr>
          <a:xfrm rot="10800000" flipV="1">
            <a:off x="3919719" y="-334488"/>
            <a:ext cx="1656825" cy="1612441"/>
          </a:xfrm>
          <a:custGeom>
            <a:avLst/>
            <a:gdLst>
              <a:gd name="connsiteX0" fmla="*/ 0 w 1428568"/>
              <a:gd name="connsiteY0" fmla="*/ 0 h 6858001"/>
              <a:gd name="connsiteX1" fmla="*/ 1428568 w 1428568"/>
              <a:gd name="connsiteY1" fmla="*/ 0 h 6858001"/>
              <a:gd name="connsiteX2" fmla="*/ 1428568 w 1428568"/>
              <a:gd name="connsiteY2" fmla="*/ 6858001 h 6858001"/>
              <a:gd name="connsiteX3" fmla="*/ 0 w 1428568"/>
              <a:gd name="connsiteY3" fmla="*/ 6858001 h 6858001"/>
              <a:gd name="connsiteX4" fmla="*/ 0 w 1428568"/>
              <a:gd name="connsiteY4" fmla="*/ 0 h 6858001"/>
              <a:gd name="connsiteX0" fmla="*/ 0 w 4233912"/>
              <a:gd name="connsiteY0" fmla="*/ 0 h 6858001"/>
              <a:gd name="connsiteX1" fmla="*/ 1428568 w 4233912"/>
              <a:gd name="connsiteY1" fmla="*/ 0 h 6858001"/>
              <a:gd name="connsiteX2" fmla="*/ 4233912 w 4233912"/>
              <a:gd name="connsiteY2" fmla="*/ 6849123 h 6858001"/>
              <a:gd name="connsiteX3" fmla="*/ 0 w 4233912"/>
              <a:gd name="connsiteY3" fmla="*/ 6858001 h 6858001"/>
              <a:gd name="connsiteX4" fmla="*/ 0 w 4233912"/>
              <a:gd name="connsiteY4" fmla="*/ 0 h 6858001"/>
              <a:gd name="connsiteX0" fmla="*/ 0 w 4233912"/>
              <a:gd name="connsiteY0" fmla="*/ 0 h 6849123"/>
              <a:gd name="connsiteX1" fmla="*/ 1428568 w 4233912"/>
              <a:gd name="connsiteY1" fmla="*/ 0 h 6849123"/>
              <a:gd name="connsiteX2" fmla="*/ 4233912 w 4233912"/>
              <a:gd name="connsiteY2" fmla="*/ 6849123 h 6849123"/>
              <a:gd name="connsiteX3" fmla="*/ 2956264 w 4233912"/>
              <a:gd name="connsiteY3" fmla="*/ 6840245 h 6849123"/>
              <a:gd name="connsiteX4" fmla="*/ 0 w 4233912"/>
              <a:gd name="connsiteY4" fmla="*/ 0 h 6849123"/>
              <a:gd name="connsiteX0" fmla="*/ 0 w 4153902"/>
              <a:gd name="connsiteY0" fmla="*/ 0 h 6864363"/>
              <a:gd name="connsiteX1" fmla="*/ 1428568 w 4153902"/>
              <a:gd name="connsiteY1" fmla="*/ 0 h 6864363"/>
              <a:gd name="connsiteX2" fmla="*/ 4153902 w 4153902"/>
              <a:gd name="connsiteY2" fmla="*/ 6864363 h 6864363"/>
              <a:gd name="connsiteX3" fmla="*/ 2956264 w 4153902"/>
              <a:gd name="connsiteY3" fmla="*/ 6840245 h 6864363"/>
              <a:gd name="connsiteX4" fmla="*/ 0 w 4153902"/>
              <a:gd name="connsiteY4" fmla="*/ 0 h 6864363"/>
              <a:gd name="connsiteX0" fmla="*/ 0 w 4252962"/>
              <a:gd name="connsiteY0" fmla="*/ 0 h 6860553"/>
              <a:gd name="connsiteX1" fmla="*/ 1428568 w 4252962"/>
              <a:gd name="connsiteY1" fmla="*/ 0 h 6860553"/>
              <a:gd name="connsiteX2" fmla="*/ 4252962 w 4252962"/>
              <a:gd name="connsiteY2" fmla="*/ 6860553 h 6860553"/>
              <a:gd name="connsiteX3" fmla="*/ 2956264 w 4252962"/>
              <a:gd name="connsiteY3" fmla="*/ 6840245 h 6860553"/>
              <a:gd name="connsiteX4" fmla="*/ 0 w 4252962"/>
              <a:gd name="connsiteY4" fmla="*/ 0 h 6860553"/>
              <a:gd name="connsiteX0" fmla="*/ 0 w 4252962"/>
              <a:gd name="connsiteY0" fmla="*/ 0 h 6860553"/>
              <a:gd name="connsiteX1" fmla="*/ 1428568 w 4252962"/>
              <a:gd name="connsiteY1" fmla="*/ 0 h 6860553"/>
              <a:gd name="connsiteX2" fmla="*/ 4252962 w 4252962"/>
              <a:gd name="connsiteY2" fmla="*/ 6860553 h 6860553"/>
              <a:gd name="connsiteX3" fmla="*/ 3207724 w 4252962"/>
              <a:gd name="connsiteY3" fmla="*/ 6851675 h 6860553"/>
              <a:gd name="connsiteX4" fmla="*/ 0 w 4252962"/>
              <a:gd name="connsiteY4" fmla="*/ 0 h 6860553"/>
              <a:gd name="connsiteX0" fmla="*/ 0 w 4252962"/>
              <a:gd name="connsiteY0" fmla="*/ 0 h 6860553"/>
              <a:gd name="connsiteX1" fmla="*/ 1428568 w 4252962"/>
              <a:gd name="connsiteY1" fmla="*/ 0 h 6860553"/>
              <a:gd name="connsiteX2" fmla="*/ 4252962 w 4252962"/>
              <a:gd name="connsiteY2" fmla="*/ 6860553 h 6860553"/>
              <a:gd name="connsiteX3" fmla="*/ 2819104 w 4252962"/>
              <a:gd name="connsiteY3" fmla="*/ 6859295 h 6860553"/>
              <a:gd name="connsiteX4" fmla="*/ 0 w 4252962"/>
              <a:gd name="connsiteY4" fmla="*/ 0 h 6860553"/>
              <a:gd name="connsiteX0" fmla="*/ 0 w 4252962"/>
              <a:gd name="connsiteY0" fmla="*/ 0 h 6860553"/>
              <a:gd name="connsiteX1" fmla="*/ 285568 w 4252962"/>
              <a:gd name="connsiteY1" fmla="*/ 15240 h 6860553"/>
              <a:gd name="connsiteX2" fmla="*/ 4252962 w 4252962"/>
              <a:gd name="connsiteY2" fmla="*/ 6860553 h 6860553"/>
              <a:gd name="connsiteX3" fmla="*/ 2819104 w 4252962"/>
              <a:gd name="connsiteY3" fmla="*/ 6859295 h 6860553"/>
              <a:gd name="connsiteX4" fmla="*/ 0 w 4252962"/>
              <a:gd name="connsiteY4" fmla="*/ 0 h 6860553"/>
              <a:gd name="connsiteX0" fmla="*/ 0 w 6131292"/>
              <a:gd name="connsiteY0" fmla="*/ 34290 h 6845313"/>
              <a:gd name="connsiteX1" fmla="*/ 2163898 w 6131292"/>
              <a:gd name="connsiteY1" fmla="*/ 0 h 6845313"/>
              <a:gd name="connsiteX2" fmla="*/ 6131292 w 6131292"/>
              <a:gd name="connsiteY2" fmla="*/ 6845313 h 6845313"/>
              <a:gd name="connsiteX3" fmla="*/ 4697434 w 6131292"/>
              <a:gd name="connsiteY3" fmla="*/ 6844055 h 6845313"/>
              <a:gd name="connsiteX4" fmla="*/ 0 w 6131292"/>
              <a:gd name="connsiteY4" fmla="*/ 34290 h 6845313"/>
              <a:gd name="connsiteX0" fmla="*/ 0 w 6131292"/>
              <a:gd name="connsiteY0" fmla="*/ 53340 h 6864363"/>
              <a:gd name="connsiteX1" fmla="*/ 510358 w 6131292"/>
              <a:gd name="connsiteY1" fmla="*/ 0 h 6864363"/>
              <a:gd name="connsiteX2" fmla="*/ 6131292 w 6131292"/>
              <a:gd name="connsiteY2" fmla="*/ 6864363 h 6864363"/>
              <a:gd name="connsiteX3" fmla="*/ 4697434 w 6131292"/>
              <a:gd name="connsiteY3" fmla="*/ 6863105 h 6864363"/>
              <a:gd name="connsiteX4" fmla="*/ 0 w 6131292"/>
              <a:gd name="connsiteY4" fmla="*/ 53340 h 6864363"/>
              <a:gd name="connsiteX0" fmla="*/ 0 w 7053312"/>
              <a:gd name="connsiteY0" fmla="*/ 0 h 6864363"/>
              <a:gd name="connsiteX1" fmla="*/ 1432378 w 7053312"/>
              <a:gd name="connsiteY1" fmla="*/ 0 h 6864363"/>
              <a:gd name="connsiteX2" fmla="*/ 7053312 w 7053312"/>
              <a:gd name="connsiteY2" fmla="*/ 6864363 h 6864363"/>
              <a:gd name="connsiteX3" fmla="*/ 5619454 w 7053312"/>
              <a:gd name="connsiteY3" fmla="*/ 6863105 h 6864363"/>
              <a:gd name="connsiteX4" fmla="*/ 0 w 7053312"/>
              <a:gd name="connsiteY4" fmla="*/ 0 h 6864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3312" h="6864363">
                <a:moveTo>
                  <a:pt x="0" y="0"/>
                </a:moveTo>
                <a:lnTo>
                  <a:pt x="1432378" y="0"/>
                </a:lnTo>
                <a:lnTo>
                  <a:pt x="7053312" y="6864363"/>
                </a:lnTo>
                <a:lnTo>
                  <a:pt x="5619454" y="6863105"/>
                </a:lnTo>
                <a:lnTo>
                  <a:pt x="0" y="0"/>
                </a:lnTo>
                <a:close/>
              </a:path>
            </a:pathLst>
          </a:custGeom>
          <a:solidFill>
            <a:srgbClr val="91A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Google Shape;35;p55"/>
          <p:cNvSpPr/>
          <p:nvPr/>
        </p:nvSpPr>
        <p:spPr>
          <a:xfrm>
            <a:off x="537471" y="2468058"/>
            <a:ext cx="2538919" cy="2538919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20" y="2615756"/>
            <a:ext cx="2249619" cy="224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9108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11 -0.23518 L 4.58333E-6 -2.59259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6" y="1175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11 -0.23518 L 4.58333E-6 -2.59259E-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6" y="1175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11 -0.23518 L 4.58333E-6 -2.59259E-6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6" y="1175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11 -0.23518 L -2.08333E-7 -2.59259E-6 " pathEditMode="relative" rAng="0" ptsTypes="AA">
                                      <p:cBhvr>
                                        <p:cTn id="12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6" y="1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/>
          <p:cNvGrpSpPr/>
          <p:nvPr userDrawn="1"/>
        </p:nvGrpSpPr>
        <p:grpSpPr>
          <a:xfrm>
            <a:off x="8465" y="0"/>
            <a:ext cx="12183535" cy="648000"/>
            <a:chOff x="0" y="-7"/>
            <a:chExt cx="12183535" cy="811608"/>
          </a:xfrm>
        </p:grpSpPr>
        <p:sp>
          <p:nvSpPr>
            <p:cNvPr id="19" name="Rectangle 18"/>
            <p:cNvSpPr/>
            <p:nvPr userDrawn="1"/>
          </p:nvSpPr>
          <p:spPr>
            <a:xfrm>
              <a:off x="0" y="-7"/>
              <a:ext cx="9193427" cy="811608"/>
            </a:xfrm>
            <a:prstGeom prst="rect">
              <a:avLst/>
            </a:prstGeom>
            <a:solidFill>
              <a:srgbClr val="365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Google Shape;166;p7"/>
            <p:cNvSpPr/>
            <p:nvPr userDrawn="1"/>
          </p:nvSpPr>
          <p:spPr>
            <a:xfrm rot="10800000">
              <a:off x="9061449" y="-6"/>
              <a:ext cx="2982898" cy="811606"/>
            </a:xfrm>
            <a:custGeom>
              <a:avLst/>
              <a:gdLst>
                <a:gd name="connsiteX0" fmla="*/ 4953746 w 4953746"/>
                <a:gd name="connsiteY0" fmla="*/ 259228 h 259228"/>
                <a:gd name="connsiteX1" fmla="*/ 0 w 4953746"/>
                <a:gd name="connsiteY1" fmla="*/ 254647 h 259228"/>
                <a:gd name="connsiteX2" fmla="*/ 1014819 w 4953746"/>
                <a:gd name="connsiteY2" fmla="*/ 0 h 259228"/>
                <a:gd name="connsiteX3" fmla="*/ 4949171 w 4953746"/>
                <a:gd name="connsiteY3" fmla="*/ 2323 h 259228"/>
                <a:gd name="connsiteX4" fmla="*/ 4953746 w 4953746"/>
                <a:gd name="connsiteY4" fmla="*/ 259228 h 259228"/>
                <a:gd name="connsiteX0" fmla="*/ 4953746 w 4953746"/>
                <a:gd name="connsiteY0" fmla="*/ 254097 h 254647"/>
                <a:gd name="connsiteX1" fmla="*/ 0 w 4953746"/>
                <a:gd name="connsiteY1" fmla="*/ 254647 h 254647"/>
                <a:gd name="connsiteX2" fmla="*/ 1014819 w 4953746"/>
                <a:gd name="connsiteY2" fmla="*/ 0 h 254647"/>
                <a:gd name="connsiteX3" fmla="*/ 4949171 w 4953746"/>
                <a:gd name="connsiteY3" fmla="*/ 2323 h 254647"/>
                <a:gd name="connsiteX4" fmla="*/ 4953746 w 4953746"/>
                <a:gd name="connsiteY4" fmla="*/ 254097 h 254647"/>
                <a:gd name="connsiteX0" fmla="*/ 4953746 w 4953746"/>
                <a:gd name="connsiteY0" fmla="*/ 254097 h 254647"/>
                <a:gd name="connsiteX1" fmla="*/ 0 w 4953746"/>
                <a:gd name="connsiteY1" fmla="*/ 254647 h 254647"/>
                <a:gd name="connsiteX2" fmla="*/ 1014820 w 4953746"/>
                <a:gd name="connsiteY2" fmla="*/ 0 h 254647"/>
                <a:gd name="connsiteX3" fmla="*/ 4949171 w 4953746"/>
                <a:gd name="connsiteY3" fmla="*/ 2323 h 254647"/>
                <a:gd name="connsiteX4" fmla="*/ 4953746 w 4953746"/>
                <a:gd name="connsiteY4" fmla="*/ 254097 h 254647"/>
                <a:gd name="connsiteX0" fmla="*/ 4953746 w 4953746"/>
                <a:gd name="connsiteY0" fmla="*/ 252217 h 252767"/>
                <a:gd name="connsiteX1" fmla="*/ 0 w 4953746"/>
                <a:gd name="connsiteY1" fmla="*/ 252767 h 252767"/>
                <a:gd name="connsiteX2" fmla="*/ 1010273 w 4953746"/>
                <a:gd name="connsiteY2" fmla="*/ 0 h 252767"/>
                <a:gd name="connsiteX3" fmla="*/ 4949171 w 4953746"/>
                <a:gd name="connsiteY3" fmla="*/ 443 h 252767"/>
                <a:gd name="connsiteX4" fmla="*/ 4953746 w 4953746"/>
                <a:gd name="connsiteY4" fmla="*/ 252217 h 252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3746" h="252767" extrusionOk="0">
                  <a:moveTo>
                    <a:pt x="4953746" y="252217"/>
                  </a:moveTo>
                  <a:lnTo>
                    <a:pt x="0" y="252767"/>
                  </a:lnTo>
                  <a:lnTo>
                    <a:pt x="1010273" y="0"/>
                  </a:lnTo>
                  <a:lnTo>
                    <a:pt x="4949171" y="443"/>
                  </a:lnTo>
                  <a:lnTo>
                    <a:pt x="4953746" y="252217"/>
                  </a:lnTo>
                  <a:close/>
                </a:path>
              </a:pathLst>
            </a:custGeom>
            <a:solidFill>
              <a:srgbClr val="365160"/>
            </a:solidFill>
            <a:ln>
              <a:noFill/>
            </a:ln>
          </p:spPr>
          <p:txBody>
            <a:bodyPr spcFirstLastPara="1" wrap="square" lIns="87750" tIns="43850" rIns="87750" bIns="43850" anchor="ctr" anchorCtr="0">
              <a:noAutofit/>
            </a:bodyPr>
            <a:lstStyle/>
            <a:p>
              <a:pPr marL="0" marR="0" lvl="0" indent="0" algn="r" rtl="0">
                <a:lnSpc>
                  <a:spcPct val="33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Parallélogramme 20"/>
            <p:cNvSpPr/>
            <p:nvPr userDrawn="1"/>
          </p:nvSpPr>
          <p:spPr>
            <a:xfrm>
              <a:off x="11506089" y="0"/>
              <a:ext cx="677446" cy="806334"/>
            </a:xfrm>
            <a:prstGeom prst="parallelogram">
              <a:avLst>
                <a:gd name="adj" fmla="val 87618"/>
              </a:avLst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Rectangle 7"/>
          <p:cNvSpPr/>
          <p:nvPr userDrawn="1"/>
        </p:nvSpPr>
        <p:spPr>
          <a:xfrm>
            <a:off x="262919" y="6534440"/>
            <a:ext cx="3978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C4ABA0E7-F791-B243-A3C6-64A4EE4EC331}" type="slidenum">
              <a:rPr lang="fr-FR" sz="1000" smtClean="0"/>
              <a:pPr/>
              <a:t>‹N°›</a:t>
            </a:fld>
            <a:endParaRPr lang="fr-FR" sz="1000" dirty="0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4140" y="6479148"/>
            <a:ext cx="986205" cy="255730"/>
          </a:xfrm>
          <a:prstGeom prst="rect">
            <a:avLst/>
          </a:prstGeom>
        </p:spPr>
      </p:pic>
      <p:cxnSp>
        <p:nvCxnSpPr>
          <p:cNvPr id="11" name="Connecteur droit 10"/>
          <p:cNvCxnSpPr/>
          <p:nvPr userDrawn="1"/>
        </p:nvCxnSpPr>
        <p:spPr>
          <a:xfrm>
            <a:off x="360000" y="6534440"/>
            <a:ext cx="11160000" cy="0"/>
          </a:xfrm>
          <a:prstGeom prst="line">
            <a:avLst/>
          </a:prstGeom>
          <a:ln>
            <a:solidFill>
              <a:srgbClr val="8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187" y="1476"/>
            <a:ext cx="11241813" cy="663459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lang="en-US" sz="28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 defTabSz="685800"/>
            <a:r>
              <a:rPr lang="fr-FR" dirty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2239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 userDrawn="1"/>
        </p:nvGrpSpPr>
        <p:grpSpPr>
          <a:xfrm>
            <a:off x="8465" y="-5274"/>
            <a:ext cx="12183535" cy="811608"/>
            <a:chOff x="0" y="-7"/>
            <a:chExt cx="12183535" cy="811608"/>
          </a:xfrm>
        </p:grpSpPr>
        <p:sp>
          <p:nvSpPr>
            <p:cNvPr id="16" name="Rectangle 15"/>
            <p:cNvSpPr/>
            <p:nvPr userDrawn="1"/>
          </p:nvSpPr>
          <p:spPr>
            <a:xfrm>
              <a:off x="0" y="-7"/>
              <a:ext cx="9193427" cy="811608"/>
            </a:xfrm>
            <a:prstGeom prst="rect">
              <a:avLst/>
            </a:prstGeom>
            <a:solidFill>
              <a:srgbClr val="365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Google Shape;166;p7"/>
            <p:cNvSpPr/>
            <p:nvPr userDrawn="1"/>
          </p:nvSpPr>
          <p:spPr>
            <a:xfrm rot="10800000">
              <a:off x="9061449" y="-6"/>
              <a:ext cx="2982898" cy="811606"/>
            </a:xfrm>
            <a:custGeom>
              <a:avLst/>
              <a:gdLst>
                <a:gd name="connsiteX0" fmla="*/ 4953746 w 4953746"/>
                <a:gd name="connsiteY0" fmla="*/ 259228 h 259228"/>
                <a:gd name="connsiteX1" fmla="*/ 0 w 4953746"/>
                <a:gd name="connsiteY1" fmla="*/ 254647 h 259228"/>
                <a:gd name="connsiteX2" fmla="*/ 1014819 w 4953746"/>
                <a:gd name="connsiteY2" fmla="*/ 0 h 259228"/>
                <a:gd name="connsiteX3" fmla="*/ 4949171 w 4953746"/>
                <a:gd name="connsiteY3" fmla="*/ 2323 h 259228"/>
                <a:gd name="connsiteX4" fmla="*/ 4953746 w 4953746"/>
                <a:gd name="connsiteY4" fmla="*/ 259228 h 259228"/>
                <a:gd name="connsiteX0" fmla="*/ 4953746 w 4953746"/>
                <a:gd name="connsiteY0" fmla="*/ 254097 h 254647"/>
                <a:gd name="connsiteX1" fmla="*/ 0 w 4953746"/>
                <a:gd name="connsiteY1" fmla="*/ 254647 h 254647"/>
                <a:gd name="connsiteX2" fmla="*/ 1014819 w 4953746"/>
                <a:gd name="connsiteY2" fmla="*/ 0 h 254647"/>
                <a:gd name="connsiteX3" fmla="*/ 4949171 w 4953746"/>
                <a:gd name="connsiteY3" fmla="*/ 2323 h 254647"/>
                <a:gd name="connsiteX4" fmla="*/ 4953746 w 4953746"/>
                <a:gd name="connsiteY4" fmla="*/ 254097 h 254647"/>
                <a:gd name="connsiteX0" fmla="*/ 4953746 w 4953746"/>
                <a:gd name="connsiteY0" fmla="*/ 254097 h 254647"/>
                <a:gd name="connsiteX1" fmla="*/ 0 w 4953746"/>
                <a:gd name="connsiteY1" fmla="*/ 254647 h 254647"/>
                <a:gd name="connsiteX2" fmla="*/ 1014820 w 4953746"/>
                <a:gd name="connsiteY2" fmla="*/ 0 h 254647"/>
                <a:gd name="connsiteX3" fmla="*/ 4949171 w 4953746"/>
                <a:gd name="connsiteY3" fmla="*/ 2323 h 254647"/>
                <a:gd name="connsiteX4" fmla="*/ 4953746 w 4953746"/>
                <a:gd name="connsiteY4" fmla="*/ 254097 h 254647"/>
                <a:gd name="connsiteX0" fmla="*/ 4953746 w 4953746"/>
                <a:gd name="connsiteY0" fmla="*/ 252217 h 252767"/>
                <a:gd name="connsiteX1" fmla="*/ 0 w 4953746"/>
                <a:gd name="connsiteY1" fmla="*/ 252767 h 252767"/>
                <a:gd name="connsiteX2" fmla="*/ 1010273 w 4953746"/>
                <a:gd name="connsiteY2" fmla="*/ 0 h 252767"/>
                <a:gd name="connsiteX3" fmla="*/ 4949171 w 4953746"/>
                <a:gd name="connsiteY3" fmla="*/ 443 h 252767"/>
                <a:gd name="connsiteX4" fmla="*/ 4953746 w 4953746"/>
                <a:gd name="connsiteY4" fmla="*/ 252217 h 252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3746" h="252767" extrusionOk="0">
                  <a:moveTo>
                    <a:pt x="4953746" y="252217"/>
                  </a:moveTo>
                  <a:lnTo>
                    <a:pt x="0" y="252767"/>
                  </a:lnTo>
                  <a:lnTo>
                    <a:pt x="1010273" y="0"/>
                  </a:lnTo>
                  <a:lnTo>
                    <a:pt x="4949171" y="443"/>
                  </a:lnTo>
                  <a:lnTo>
                    <a:pt x="4953746" y="252217"/>
                  </a:lnTo>
                  <a:close/>
                </a:path>
              </a:pathLst>
            </a:custGeom>
            <a:solidFill>
              <a:srgbClr val="365160"/>
            </a:solidFill>
            <a:ln>
              <a:noFill/>
            </a:ln>
          </p:spPr>
          <p:txBody>
            <a:bodyPr spcFirstLastPara="1" wrap="square" lIns="87750" tIns="43850" rIns="87750" bIns="43850" anchor="ctr" anchorCtr="0">
              <a:noAutofit/>
            </a:bodyPr>
            <a:lstStyle/>
            <a:p>
              <a:pPr marL="0" marR="0" lvl="0" indent="0" algn="r" rtl="0">
                <a:lnSpc>
                  <a:spcPct val="33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Parallélogramme 17"/>
            <p:cNvSpPr/>
            <p:nvPr userDrawn="1"/>
          </p:nvSpPr>
          <p:spPr>
            <a:xfrm>
              <a:off x="11506089" y="0"/>
              <a:ext cx="677446" cy="806334"/>
            </a:xfrm>
            <a:prstGeom prst="parallelogram">
              <a:avLst>
                <a:gd name="adj" fmla="val 87618"/>
              </a:avLst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360000" y="6484200"/>
            <a:ext cx="11160000" cy="0"/>
          </a:xfrm>
          <a:prstGeom prst="line">
            <a:avLst/>
          </a:prstGeom>
          <a:ln>
            <a:solidFill>
              <a:srgbClr val="8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262919" y="6484200"/>
            <a:ext cx="3978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C4ABA0E7-F791-B243-A3C6-64A4EE4EC331}" type="slidenum">
              <a:rPr lang="fr-FR" sz="1000" smtClean="0"/>
              <a:pPr/>
              <a:t>‹N°›</a:t>
            </a:fld>
            <a:endParaRPr lang="fr-FR" sz="1000" dirty="0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4140" y="6428908"/>
            <a:ext cx="986205" cy="25573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78187" y="137124"/>
            <a:ext cx="11241813" cy="663459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lang="en-US" sz="28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 defTabSz="685800"/>
            <a:r>
              <a:rPr lang="fr-FR" dirty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4858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 /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4140" y="6428908"/>
            <a:ext cx="986205" cy="25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6379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de / Blank d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8299" y="-4471"/>
            <a:ext cx="7506284" cy="6870157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4140" y="6428908"/>
            <a:ext cx="986205" cy="25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3590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rnier slide / 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2595" y="1971505"/>
            <a:ext cx="2511829" cy="2511829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3792509" y="548913"/>
            <a:ext cx="4572000" cy="1006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endParaRPr lang="fr-FR" dirty="0"/>
          </a:p>
        </p:txBody>
      </p:sp>
      <p:pic>
        <p:nvPicPr>
          <p:cNvPr id="10" name="Google Shape;2499;p31"/>
          <p:cNvPicPr preferRelativeResize="0"/>
          <p:nvPr userDrawn="1"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17879" y="6094574"/>
            <a:ext cx="512079" cy="530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500;p31"/>
          <p:cNvPicPr preferRelativeResize="0"/>
          <p:nvPr userDrawn="1"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45128" y="6088478"/>
            <a:ext cx="542559" cy="530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501;p31"/>
          <p:cNvPicPr preferRelativeResize="0"/>
          <p:nvPr userDrawn="1"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5146" y="6107784"/>
            <a:ext cx="536462" cy="54179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503;p31"/>
          <p:cNvSpPr txBox="1"/>
          <p:nvPr userDrawn="1"/>
        </p:nvSpPr>
        <p:spPr>
          <a:xfrm>
            <a:off x="8913340" y="5450661"/>
            <a:ext cx="3070823" cy="58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88"/>
              <a:buFont typeface="Arial"/>
              <a:buNone/>
            </a:pPr>
            <a:r>
              <a:rPr lang="fr-FR" sz="1200" b="1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Thank</a:t>
            </a:r>
            <a:r>
              <a:rPr lang="fr-FR" sz="1200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You !</a:t>
            </a:r>
            <a:endParaRPr sz="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9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2688"/>
              <a:buFont typeface="Arial"/>
              <a:buNone/>
            </a:pPr>
            <a:r>
              <a:rPr lang="fr-FR" sz="1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Visit</a:t>
            </a:r>
            <a:r>
              <a:rPr lang="fr-FR" sz="1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fr-FR" sz="1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our</a:t>
            </a:r>
            <a:r>
              <a:rPr lang="fr-FR" sz="1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fr-FR" sz="1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website</a:t>
            </a:r>
            <a:r>
              <a:rPr lang="fr-FR" sz="1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fr-FR" sz="1200" b="1" i="0" u="none" strike="noStrike" cap="none" dirty="0">
                <a:solidFill>
                  <a:srgbClr val="00784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www.exxelia.com</a:t>
            </a:r>
            <a:endParaRPr sz="1200" b="1" i="0" u="none" strike="noStrike" cap="none" dirty="0">
              <a:solidFill>
                <a:srgbClr val="00784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4" name="Groupe 13"/>
          <p:cNvGrpSpPr/>
          <p:nvPr userDrawn="1"/>
        </p:nvGrpSpPr>
        <p:grpSpPr>
          <a:xfrm>
            <a:off x="10308665" y="6066116"/>
            <a:ext cx="499886" cy="562899"/>
            <a:chOff x="5273183" y="5524325"/>
            <a:chExt cx="499886" cy="562899"/>
          </a:xfrm>
        </p:grpSpPr>
        <p:pic>
          <p:nvPicPr>
            <p:cNvPr id="15" name="Google Shape;2502;p31"/>
            <p:cNvPicPr preferRelativeResize="0"/>
            <p:nvPr/>
          </p:nvPicPr>
          <p:blipFill rotWithShape="1">
            <a:blip r:embed="rId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73183" y="5524325"/>
              <a:ext cx="499886" cy="562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Image 15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322605" y="5633071"/>
              <a:ext cx="390981" cy="3732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23758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rnier slide / 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2595" y="1971505"/>
            <a:ext cx="2511829" cy="2511829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3792509" y="548913"/>
            <a:ext cx="4572000" cy="1006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endParaRPr lang="fr-FR" dirty="0"/>
          </a:p>
        </p:txBody>
      </p:sp>
      <p:pic>
        <p:nvPicPr>
          <p:cNvPr id="10" name="Google Shape;2499;p31"/>
          <p:cNvPicPr preferRelativeResize="0"/>
          <p:nvPr userDrawn="1"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17879" y="6094574"/>
            <a:ext cx="512079" cy="530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500;p31"/>
          <p:cNvPicPr preferRelativeResize="0"/>
          <p:nvPr userDrawn="1"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45128" y="6088478"/>
            <a:ext cx="542559" cy="530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501;p31"/>
          <p:cNvPicPr preferRelativeResize="0"/>
          <p:nvPr userDrawn="1"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5146" y="6107784"/>
            <a:ext cx="536462" cy="54179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503;p31"/>
          <p:cNvSpPr txBox="1"/>
          <p:nvPr userDrawn="1"/>
        </p:nvSpPr>
        <p:spPr>
          <a:xfrm>
            <a:off x="8913340" y="5450661"/>
            <a:ext cx="3070823" cy="58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2688"/>
              <a:buFont typeface="Arial"/>
              <a:buNone/>
            </a:pPr>
            <a:endParaRPr lang="fr-FR" sz="1200" b="0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r" rtl="0">
              <a:lnSpc>
                <a:spcPct val="9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2688"/>
              <a:buFont typeface="Arial"/>
              <a:buNone/>
            </a:pPr>
            <a:r>
              <a:rPr lang="fr-FR" sz="1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Visit</a:t>
            </a:r>
            <a:r>
              <a:rPr lang="fr-FR" sz="1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fr-FR" sz="1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our</a:t>
            </a:r>
            <a:r>
              <a:rPr lang="fr-FR" sz="1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fr-FR" sz="1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website</a:t>
            </a:r>
            <a:r>
              <a:rPr lang="fr-FR" sz="1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fr-FR" sz="1200" b="1" i="0" u="none" strike="noStrike" cap="none" dirty="0">
                <a:solidFill>
                  <a:srgbClr val="00784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www.exxelia.com</a:t>
            </a:r>
            <a:endParaRPr sz="1200" b="1" i="0" u="none" strike="noStrike" cap="none" dirty="0">
              <a:solidFill>
                <a:srgbClr val="00784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4" name="Groupe 13"/>
          <p:cNvGrpSpPr/>
          <p:nvPr userDrawn="1"/>
        </p:nvGrpSpPr>
        <p:grpSpPr>
          <a:xfrm>
            <a:off x="10308665" y="6066116"/>
            <a:ext cx="499886" cy="562899"/>
            <a:chOff x="5273183" y="5524325"/>
            <a:chExt cx="499886" cy="562899"/>
          </a:xfrm>
        </p:grpSpPr>
        <p:pic>
          <p:nvPicPr>
            <p:cNvPr id="15" name="Google Shape;2502;p31"/>
            <p:cNvPicPr preferRelativeResize="0"/>
            <p:nvPr/>
          </p:nvPicPr>
          <p:blipFill rotWithShape="1">
            <a:blip r:embed="rId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73183" y="5524325"/>
              <a:ext cx="499886" cy="562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Image 15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322605" y="5633071"/>
              <a:ext cx="390981" cy="3732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77625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9256385" y="4375350"/>
            <a:ext cx="2301631" cy="322464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chemeClr val="accent5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0633" y="586420"/>
            <a:ext cx="3337383" cy="878491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0"/>
            <a:ext cx="644842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98571" y="2161770"/>
            <a:ext cx="6659446" cy="1131937"/>
          </a:xfrm>
          <a:prstGeom prst="rect">
            <a:avLst/>
          </a:prstGeom>
        </p:spPr>
        <p:txBody>
          <a:bodyPr anchor="b">
            <a:noAutofit/>
          </a:bodyPr>
          <a:lstStyle>
            <a:lvl1pPr algn="r">
              <a:defRPr sz="3600" b="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98571" y="3310494"/>
            <a:ext cx="6659445" cy="74832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chemeClr val="accent4"/>
                </a:solidFill>
                <a:latin typeface="Century Gothic" panose="020B0502020202020204" pitchFamily="34" charset="0"/>
              </a:defRPr>
            </a:lvl1pPr>
            <a:lvl2pPr marL="562718" indent="0" algn="ctr">
              <a:buNone/>
              <a:defRPr sz="2462"/>
            </a:lvl2pPr>
            <a:lvl3pPr marL="1125437" indent="0" algn="ctr">
              <a:buNone/>
              <a:defRPr sz="2215"/>
            </a:lvl3pPr>
            <a:lvl4pPr marL="1688155" indent="0" algn="ctr">
              <a:buNone/>
              <a:defRPr sz="1969"/>
            </a:lvl4pPr>
            <a:lvl5pPr marL="2250874" indent="0" algn="ctr">
              <a:buNone/>
              <a:defRPr sz="1969"/>
            </a:lvl5pPr>
            <a:lvl6pPr marL="2813593" indent="0" algn="ctr">
              <a:buNone/>
              <a:defRPr sz="1969"/>
            </a:lvl6pPr>
            <a:lvl7pPr marL="3376311" indent="0" algn="ctr">
              <a:buNone/>
              <a:defRPr sz="1969"/>
            </a:lvl7pPr>
            <a:lvl8pPr marL="3939029" indent="0" algn="ctr">
              <a:buNone/>
              <a:defRPr sz="1969"/>
            </a:lvl8pPr>
            <a:lvl9pPr marL="4501748" indent="0" algn="ctr">
              <a:buNone/>
              <a:defRPr sz="1969"/>
            </a:lvl9pPr>
          </a:lstStyle>
          <a:p>
            <a:r>
              <a:rPr lang="fr-FR" dirty="0"/>
              <a:t>Cliquez pour modifier le style des sous-titres du masque</a:t>
            </a:r>
            <a:endParaRPr lang="en-US" dirty="0"/>
          </a:p>
        </p:txBody>
      </p:sp>
      <p:sp>
        <p:nvSpPr>
          <p:cNvPr id="9" name="Text Box 36"/>
          <p:cNvSpPr txBox="1">
            <a:spLocks noChangeArrowheads="1"/>
          </p:cNvSpPr>
          <p:nvPr userDrawn="1"/>
        </p:nvSpPr>
        <p:spPr bwMode="auto">
          <a:xfrm>
            <a:off x="9558919" y="6402102"/>
            <a:ext cx="1999097" cy="265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0165" tIns="40083" rIns="80165" bIns="40083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fr-FR" sz="1200" dirty="0">
                <a:solidFill>
                  <a:schemeClr val="accent5"/>
                </a:solidFill>
                <a:latin typeface="Calibri" panose="020F0502020204030204" pitchFamily="34" charset="0"/>
                <a:cs typeface="Tahoma" charset="0"/>
              </a:rPr>
              <a:t>www.exxelia.com</a:t>
            </a:r>
            <a:endParaRPr lang="fr-FR" sz="1800" dirty="0">
              <a:solidFill>
                <a:schemeClr val="accent5"/>
              </a:solidFill>
              <a:latin typeface="Calibri" panose="020F0502020204030204" pitchFamily="34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6738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ction / 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auto">
          <a:xfrm>
            <a:off x="0" y="1404586"/>
            <a:ext cx="12192000" cy="416494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fr-FR" sz="2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Espace réservé du texte 14"/>
          <p:cNvSpPr>
            <a:spLocks noGrp="1"/>
          </p:cNvSpPr>
          <p:nvPr>
            <p:ph type="body" sz="quarter" idx="10"/>
          </p:nvPr>
        </p:nvSpPr>
        <p:spPr>
          <a:xfrm>
            <a:off x="2000247" y="3794936"/>
            <a:ext cx="8191504" cy="8468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6306" y="2348136"/>
            <a:ext cx="1079387" cy="10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5049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262919" y="6484200"/>
            <a:ext cx="3978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C4ABA0E7-F791-B243-A3C6-64A4EE4EC331}" type="slidenum">
              <a:rPr lang="fr-FR" sz="1000" smtClean="0"/>
              <a:pPr/>
              <a:t>‹N°›</a:t>
            </a:fld>
            <a:endParaRPr lang="fr-FR" sz="1000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58521" y="662894"/>
            <a:ext cx="8820000" cy="0"/>
          </a:xfrm>
          <a:prstGeom prst="line">
            <a:avLst/>
          </a:prstGeom>
          <a:ln>
            <a:solidFill>
              <a:srgbClr val="8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4140" y="6428908"/>
            <a:ext cx="986205" cy="255730"/>
          </a:xfrm>
          <a:prstGeom prst="rect">
            <a:avLst/>
          </a:prstGeom>
        </p:spPr>
      </p:pic>
      <p:cxnSp>
        <p:nvCxnSpPr>
          <p:cNvPr id="11" name="Connecteur droit 10"/>
          <p:cNvCxnSpPr/>
          <p:nvPr userDrawn="1"/>
        </p:nvCxnSpPr>
        <p:spPr>
          <a:xfrm>
            <a:off x="360000" y="6484200"/>
            <a:ext cx="11160000" cy="0"/>
          </a:xfrm>
          <a:prstGeom prst="line">
            <a:avLst/>
          </a:prstGeom>
          <a:ln>
            <a:solidFill>
              <a:srgbClr val="8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3"/>
          <a:srcRect l="79128" t="5249" b="-2209"/>
          <a:stretch/>
        </p:blipFill>
        <p:spPr>
          <a:xfrm>
            <a:off x="11109092" y="62826"/>
            <a:ext cx="864005" cy="936000"/>
          </a:xfrm>
          <a:prstGeom prst="rect">
            <a:avLst/>
          </a:prstGeom>
        </p:spPr>
      </p:pic>
      <p:sp>
        <p:nvSpPr>
          <p:cNvPr id="14" name="ZoneTexte 13"/>
          <p:cNvSpPr txBox="1">
            <a:spLocks noChangeArrowheads="1"/>
          </p:cNvSpPr>
          <p:nvPr userDrawn="1"/>
        </p:nvSpPr>
        <p:spPr bwMode="auto">
          <a:xfrm>
            <a:off x="9598615" y="238568"/>
            <a:ext cx="15120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lang="en-US" sz="1600" b="1" kern="1200" cap="small" spc="10" baseline="0" noProof="0" dirty="0">
                <a:solidFill>
                  <a:srgbClr val="2D5A87"/>
                </a:solidFill>
                <a:latin typeface="Calibri" panose="020F0502020204030204"/>
                <a:ea typeface="Tahoma" panose="020B0604030504040204" pitchFamily="34" charset="0"/>
                <a:cs typeface="Tahoma" panose="020B0604030504040204" pitchFamily="34" charset="0"/>
              </a:rPr>
              <a:t>Global Business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lang="en-US" sz="1600" b="1" kern="1200" cap="small" spc="10" baseline="0" noProof="0" dirty="0">
                <a:solidFill>
                  <a:srgbClr val="2D5A87"/>
                </a:solidFill>
                <a:latin typeface="Calibri" panose="020F0502020204030204"/>
                <a:ea typeface="Tahoma" panose="020B0604030504040204" pitchFamily="34" charset="0"/>
                <a:cs typeface="Tahoma" panose="020B0604030504040204" pitchFamily="34" charset="0"/>
              </a:rPr>
              <a:t>Unit </a:t>
            </a:r>
            <a:r>
              <a:rPr lang="en-US" sz="1600" b="1" kern="1200" cap="small" spc="40" baseline="0" noProof="0" dirty="0">
                <a:solidFill>
                  <a:srgbClr val="2D5A87"/>
                </a:solidFill>
                <a:latin typeface="Calibri" panose="020F0502020204030204"/>
                <a:ea typeface="Tahoma" panose="020B0604030504040204" pitchFamily="34" charset="0"/>
                <a:cs typeface="Tahoma" panose="020B0604030504040204" pitchFamily="34" charset="0"/>
              </a:rPr>
              <a:t>Capacitors</a:t>
            </a:r>
            <a:endParaRPr kumimoji="0" lang="en-US" sz="1600" b="1" i="0" u="none" strike="noStrike" kern="1200" cap="small" spc="40" normalizeH="0" baseline="0" noProof="0" dirty="0">
              <a:ln>
                <a:noFill/>
              </a:ln>
              <a:solidFill>
                <a:srgbClr val="2D5A87"/>
              </a:solidFill>
              <a:effectLst/>
              <a:uLnTx/>
              <a:uFillTx/>
              <a:latin typeface="Calibri" panose="020F0502020204030204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03970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/>
          <p:cNvGrpSpPr/>
          <p:nvPr userDrawn="1"/>
        </p:nvGrpSpPr>
        <p:grpSpPr>
          <a:xfrm>
            <a:off x="0" y="1"/>
            <a:ext cx="12017922" cy="954000"/>
            <a:chOff x="0" y="0"/>
            <a:chExt cx="9013446" cy="954000"/>
          </a:xfrm>
        </p:grpSpPr>
        <p:sp>
          <p:nvSpPr>
            <p:cNvPr id="27" name="Rectangle 26"/>
            <p:cNvSpPr/>
            <p:nvPr userDrawn="1"/>
          </p:nvSpPr>
          <p:spPr>
            <a:xfrm>
              <a:off x="0" y="0"/>
              <a:ext cx="6420974" cy="540000"/>
            </a:xfrm>
            <a:prstGeom prst="rect">
              <a:avLst/>
            </a:prstGeom>
            <a:solidFill>
              <a:srgbClr val="00A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200" dirty="0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179512" y="80672"/>
              <a:ext cx="6048003" cy="360000"/>
            </a:xfrm>
            <a:prstGeom prst="rect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200" dirty="0"/>
            </a:p>
          </p:txBody>
        </p:sp>
        <p:grpSp>
          <p:nvGrpSpPr>
            <p:cNvPr id="8" name="Groupe 7"/>
            <p:cNvGrpSpPr/>
            <p:nvPr userDrawn="1"/>
          </p:nvGrpSpPr>
          <p:grpSpPr>
            <a:xfrm>
              <a:off x="6571109" y="18000"/>
              <a:ext cx="2442337" cy="936000"/>
              <a:chOff x="6571109" y="18000"/>
              <a:chExt cx="2442337" cy="936000"/>
            </a:xfrm>
          </p:grpSpPr>
          <p:pic>
            <p:nvPicPr>
              <p:cNvPr id="26" name="Image 25"/>
              <p:cNvPicPr>
                <a:picLocks noChangeAspect="1"/>
              </p:cNvPicPr>
              <p:nvPr userDrawn="1"/>
            </p:nvPicPr>
            <p:blipFill rotWithShape="1">
              <a:blip r:embed="rId2"/>
              <a:srcRect l="79128" t="5249" b="-2209"/>
              <a:stretch/>
            </p:blipFill>
            <p:spPr>
              <a:xfrm>
                <a:off x="8365442" y="18000"/>
                <a:ext cx="648004" cy="936000"/>
              </a:xfrm>
              <a:prstGeom prst="rect">
                <a:avLst/>
              </a:prstGeom>
            </p:spPr>
          </p:pic>
          <p:pic>
            <p:nvPicPr>
              <p:cNvPr id="6" name="Image 5"/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6571109" y="44624"/>
                <a:ext cx="1700932" cy="73768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7554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empty_plank">
  <p:cSld name="7_empty_p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152f7d07b94_1_739"/>
          <p:cNvSpPr txBox="1">
            <a:spLocks noGrp="1"/>
          </p:cNvSpPr>
          <p:nvPr>
            <p:ph type="title"/>
          </p:nvPr>
        </p:nvSpPr>
        <p:spPr>
          <a:xfrm>
            <a:off x="304800" y="116632"/>
            <a:ext cx="115518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entury Gothic"/>
              <a:buNone/>
              <a:defRPr sz="32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2" name="Google Shape;42;g152f7d07b94_1_7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80576" y="6525177"/>
            <a:ext cx="824728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g152f7d07b94_1_739"/>
          <p:cNvSpPr txBox="1"/>
          <p:nvPr/>
        </p:nvSpPr>
        <p:spPr>
          <a:xfrm>
            <a:off x="0" y="6624355"/>
            <a:ext cx="609600" cy="2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45700" rIns="720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fr-FR" sz="10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‹N°›</a:t>
            </a:fld>
            <a:endParaRPr sz="10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44" name="Google Shape;44;g152f7d07b94_1_739"/>
          <p:cNvCxnSpPr/>
          <p:nvPr/>
        </p:nvCxnSpPr>
        <p:spPr>
          <a:xfrm rot="10800000">
            <a:off x="304840" y="772708"/>
            <a:ext cx="11551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5799496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1" y="0"/>
            <a:ext cx="821478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957" y="584784"/>
            <a:ext cx="5757664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48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0" y="6561376"/>
            <a:ext cx="12192000" cy="324008"/>
            <a:chOff x="0" y="6561376"/>
            <a:chExt cx="9144000" cy="32400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6561376"/>
              <a:ext cx="9144000" cy="32400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28" name="ZoneTexte 27"/>
            <p:cNvSpPr txBox="1">
              <a:spLocks noChangeArrowheads="1"/>
            </p:cNvSpPr>
            <p:nvPr userDrawn="1"/>
          </p:nvSpPr>
          <p:spPr>
            <a:xfrm>
              <a:off x="1043608" y="6561384"/>
              <a:ext cx="5868000" cy="324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 anchorCtr="0">
              <a:noAutofit/>
            </a:bodyPr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+mn-ea"/>
                  <a:cs typeface="Arial" charset="0"/>
                </a:defRPr>
              </a:lvl9pPr>
            </a:lstStyle>
            <a:p>
              <a:pPr algn="ctr" eaLnBrk="1" hangingPunct="1">
                <a:spcAft>
                  <a:spcPts val="0"/>
                </a:spcAft>
                <a:defRPr/>
              </a:pPr>
              <a:r>
                <a:rPr lang="en-US" sz="1600" b="1" cap="small" spc="0" baseline="0" dirty="0">
                  <a:solidFill>
                    <a:schemeClr val="bg1"/>
                  </a:solidFill>
                  <a:latin typeface="+mn-lt"/>
                </a:rPr>
                <a:t>Exxelia</a:t>
              </a:r>
            </a:p>
          </p:txBody>
        </p:sp>
      </p:grpSp>
      <p:sp>
        <p:nvSpPr>
          <p:cNvPr id="24" name="Rectangle 252"/>
          <p:cNvSpPr txBox="1">
            <a:spLocks noChangeArrowheads="1"/>
          </p:cNvSpPr>
          <p:nvPr userDrawn="1"/>
        </p:nvSpPr>
        <p:spPr bwMode="auto">
          <a:xfrm>
            <a:off x="11280576" y="6561376"/>
            <a:ext cx="672075" cy="2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 anchorCtr="0">
            <a:no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fld id="{7EEFBB32-C5D4-46D0-B1EA-14FA430D2F00}" type="slidenum">
              <a:rPr lang="fr-FR" sz="1200" b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 algn="r"/>
              <a:t>‹N°›</a:t>
            </a:fld>
            <a:endParaRPr lang="fr-FR" sz="12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0" y="0"/>
            <a:ext cx="12144672" cy="798000"/>
            <a:chOff x="0" y="0"/>
            <a:chExt cx="9108504" cy="798000"/>
          </a:xfrm>
        </p:grpSpPr>
        <p:sp>
          <p:nvSpPr>
            <p:cNvPr id="27" name="Rectangle 26"/>
            <p:cNvSpPr/>
            <p:nvPr userDrawn="1"/>
          </p:nvSpPr>
          <p:spPr>
            <a:xfrm>
              <a:off x="0" y="0"/>
              <a:ext cx="6300000" cy="504000"/>
            </a:xfrm>
            <a:prstGeom prst="rect">
              <a:avLst/>
            </a:prstGeom>
            <a:solidFill>
              <a:srgbClr val="00A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180000" y="62664"/>
              <a:ext cx="5940000" cy="342000"/>
            </a:xfrm>
            <a:prstGeom prst="rect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dirty="0"/>
            </a:p>
          </p:txBody>
        </p:sp>
        <p:grpSp>
          <p:nvGrpSpPr>
            <p:cNvPr id="8" name="Groupe 7"/>
            <p:cNvGrpSpPr/>
            <p:nvPr userDrawn="1"/>
          </p:nvGrpSpPr>
          <p:grpSpPr>
            <a:xfrm>
              <a:off x="6408416" y="18000"/>
              <a:ext cx="2700088" cy="780000"/>
              <a:chOff x="6408416" y="18000"/>
              <a:chExt cx="2700088" cy="780000"/>
            </a:xfrm>
          </p:grpSpPr>
          <p:pic>
            <p:nvPicPr>
              <p:cNvPr id="26" name="Image 25"/>
              <p:cNvPicPr>
                <a:picLocks noChangeAspect="1"/>
              </p:cNvPicPr>
              <p:nvPr userDrawn="1"/>
            </p:nvPicPr>
            <p:blipFill rotWithShape="1">
              <a:blip r:embed="rId2"/>
              <a:srcRect l="79128" t="5249" b="-2209"/>
              <a:stretch/>
            </p:blipFill>
            <p:spPr>
              <a:xfrm>
                <a:off x="8388504" y="18000"/>
                <a:ext cx="720000" cy="780000"/>
              </a:xfrm>
              <a:prstGeom prst="rect">
                <a:avLst/>
              </a:prstGeom>
            </p:spPr>
          </p:pic>
          <p:pic>
            <p:nvPicPr>
              <p:cNvPr id="6" name="Image 5"/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6408416" y="18000"/>
                <a:ext cx="1908000" cy="620610"/>
              </a:xfrm>
              <a:prstGeom prst="rect">
                <a:avLst/>
              </a:prstGeom>
            </p:spPr>
          </p:pic>
        </p:grpSp>
      </p:grpSp>
      <p:sp>
        <p:nvSpPr>
          <p:cNvPr id="12" name="ZoneTexte 11"/>
          <p:cNvSpPr txBox="1">
            <a:spLocks noChangeArrowheads="1"/>
          </p:cNvSpPr>
          <p:nvPr userDrawn="1"/>
        </p:nvSpPr>
        <p:spPr>
          <a:xfrm>
            <a:off x="10434164" y="6534000"/>
            <a:ext cx="1152000" cy="3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l" eaLnBrk="1" hangingPunct="1">
              <a:spcAft>
                <a:spcPts val="0"/>
              </a:spcAft>
              <a:defRPr/>
            </a:pPr>
            <a:endParaRPr lang="en-US" sz="1050" b="1" cap="small" spc="50" baseline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119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8D6C1-C295-4095-B055-17744854E2E9}" type="datetimeFigureOut">
              <a:rPr lang="fr-FR"/>
              <a:pPr>
                <a:defRPr/>
              </a:pPr>
              <a:t>14/10/2026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37703-1A57-4490-8616-07C36F49BD85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34371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5E73E-AC63-4A96-9662-78BB26709CC9}" type="datetimeFigureOut">
              <a:rPr lang="fr-FR"/>
              <a:pPr>
                <a:defRPr/>
              </a:pPr>
              <a:t>14/10/2026</a:t>
            </a:fld>
            <a:endParaRPr lang="fr-FR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9E46C-ED5A-4C2B-98B8-EA6EC507AC75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49018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E0A92-A22D-45C2-9D15-EAB41EA8E63E}" type="datetimeFigureOut">
              <a:rPr lang="fr-FR"/>
              <a:pPr>
                <a:defRPr/>
              </a:pPr>
              <a:t>14/10/2026</a:t>
            </a:fld>
            <a:endParaRPr lang="fr-FR" dirty="0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27187-6F2C-4E5C-8C80-295C1DACDE21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66886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938D3-49C3-4E0E-BB89-9AF2A04DE35F}" type="datetimeFigureOut">
              <a:rPr lang="fr-FR"/>
              <a:pPr>
                <a:defRPr/>
              </a:pPr>
              <a:t>14/10/2026</a:t>
            </a:fld>
            <a:endParaRPr lang="fr-FR" dirty="0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371FF-A3CD-4D4F-9802-F31AA55EF3E3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42723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32A2C-7DF3-48D8-9A1F-FD6F06AD9A47}" type="datetimeFigureOut">
              <a:rPr lang="fr-FR"/>
              <a:pPr>
                <a:defRPr/>
              </a:pPr>
              <a:t>14/10/2026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4B9F1-F2FD-45F4-A398-E28C98A43CBC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02911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31D4C-487E-45CF-B0EE-484A27A82B28}" type="datetimeFigureOut">
              <a:rPr lang="fr-FR"/>
              <a:pPr>
                <a:defRPr/>
              </a:pPr>
              <a:t>14/10/2026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AA051-4D61-4FE3-A516-82A9CC0E5961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96606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57FB2-9429-417E-9416-1280F49A0D8A}" type="datetimeFigureOut">
              <a:rPr lang="fr-FR"/>
              <a:pPr>
                <a:defRPr/>
              </a:pPr>
              <a:t>14/10/2026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8271C-9104-41AF-9E10-EC3592697F1A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8452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76753-061E-4E21-B88C-0F44C4062FA2}" type="datetimeFigureOut">
              <a:rPr lang="fr-FR"/>
              <a:pPr>
                <a:defRPr/>
              </a:pPr>
              <a:t>14/10/2026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E306B-5B0C-4555-B366-7762C3DC896C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8826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143BD79-54D5-B86E-A647-3655CE45B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C567EB-C4E9-F6D6-C30D-35BA74E7F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F4F78A-BF73-ED64-EC0B-6AD9E6BD8A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32700C-1EE1-4D78-861D-69363F03FA35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ADDC2D-CE82-1F93-1847-4B955E5993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7BD285B-B5BA-87B0-BA37-AE4EB96AEB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151C75-82B3-4942-8C17-A75EBEFE85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78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0133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1601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E92C5B8-91C2-413C-9184-9C202C1AE478}" type="datetimeFigureOut">
              <a:rPr lang="fr-FR"/>
              <a:pPr>
                <a:defRPr/>
              </a:pPr>
              <a:t>14/10/2026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B22DAE4-2061-4C1F-A63C-401C0D3AFD57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4195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edouane.hammal@exxelia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redouane.hammal@exxelia.co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4.png"/><Relationship Id="rId5" Type="http://schemas.openxmlformats.org/officeDocument/2006/relationships/image" Target="../media/image43.emf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919EE55-9713-E580-4464-E394920972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7812" y="2925127"/>
            <a:ext cx="4969486" cy="633413"/>
          </a:xfrm>
        </p:spPr>
        <p:txBody>
          <a:bodyPr>
            <a:normAutofit fontScale="85000" lnSpcReduction="10000"/>
          </a:bodyPr>
          <a:lstStyle/>
          <a:p>
            <a:pPr algn="ctr" defTabSz="914378">
              <a:defRPr/>
            </a:pPr>
            <a:r>
              <a:rPr lang="en-US" sz="1600" b="1" dirty="0">
                <a:solidFill>
                  <a:srgbClr val="007033"/>
                </a:solidFill>
                <a:cs typeface="Arial" panose="020B0604020202020204" pitchFamily="34" charset="0"/>
              </a:rPr>
              <a:t>6</a:t>
            </a:r>
            <a:r>
              <a:rPr lang="en-US" sz="1600" b="1" baseline="30000" dirty="0">
                <a:solidFill>
                  <a:srgbClr val="007033"/>
                </a:solidFill>
                <a:cs typeface="Arial" panose="020B0604020202020204" pitchFamily="34" charset="0"/>
              </a:rPr>
              <a:t>TH</a:t>
            </a:r>
            <a:r>
              <a:rPr lang="en-US" sz="1600" b="1" dirty="0">
                <a:solidFill>
                  <a:srgbClr val="007033"/>
                </a:solidFill>
                <a:cs typeface="Arial" panose="020B0604020202020204" pitchFamily="34" charset="0"/>
              </a:rPr>
              <a:t> SPACE PASSIVE COMPONENT DAYS </a:t>
            </a:r>
            <a:r>
              <a:rPr lang="fr-FR" sz="1600" b="1" dirty="0">
                <a:solidFill>
                  <a:srgbClr val="007033"/>
                </a:solidFill>
                <a:cs typeface="Arial" panose="020B0604020202020204" pitchFamily="34" charset="0"/>
              </a:rPr>
              <a:t>2026 - ESA/ESTEC </a:t>
            </a:r>
          </a:p>
          <a:p>
            <a:pPr algn="ctr" defTabSz="914378">
              <a:defRPr/>
            </a:pPr>
            <a:r>
              <a:rPr lang="fr-FR" sz="1600" b="1" dirty="0" err="1">
                <a:solidFill>
                  <a:srgbClr val="007033"/>
                </a:solidFill>
                <a:cs typeface="Arial" panose="020B0604020202020204" pitchFamily="34" charset="0"/>
              </a:rPr>
              <a:t>Noordwijk</a:t>
            </a:r>
            <a:r>
              <a:rPr lang="fr-FR" sz="1600" b="1" dirty="0">
                <a:solidFill>
                  <a:srgbClr val="007033"/>
                </a:solidFill>
                <a:cs typeface="Arial" panose="020B0604020202020204" pitchFamily="34" charset="0"/>
              </a:rPr>
              <a:t>, The </a:t>
            </a:r>
            <a:r>
              <a:rPr lang="fr-FR" sz="1600" b="1" dirty="0" err="1">
                <a:solidFill>
                  <a:srgbClr val="007033"/>
                </a:solidFill>
                <a:cs typeface="Arial" panose="020B0604020202020204" pitchFamily="34" charset="0"/>
              </a:rPr>
              <a:t>Netherlands</a:t>
            </a:r>
            <a:r>
              <a:rPr lang="fr-FR" sz="1600" b="1" dirty="0">
                <a:solidFill>
                  <a:srgbClr val="007033"/>
                </a:solidFill>
                <a:cs typeface="Arial" panose="020B0604020202020204" pitchFamily="34" charset="0"/>
              </a:rPr>
              <a:t> </a:t>
            </a:r>
            <a:r>
              <a:rPr lang="en-US" sz="1600" b="1" dirty="0">
                <a:solidFill>
                  <a:srgbClr val="007033"/>
                </a:solidFill>
                <a:cs typeface="Arial" panose="020B0604020202020204" pitchFamily="34" charset="0"/>
              </a:rPr>
              <a:t>13-16 October 2026</a:t>
            </a:r>
            <a:endParaRPr lang="en-US" sz="1600" b="1" dirty="0">
              <a:solidFill>
                <a:srgbClr val="007033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39" name="Titre 2">
            <a:extLst>
              <a:ext uri="{FF2B5EF4-FFF2-40B4-BE49-F238E27FC236}">
                <a16:creationId xmlns:a16="http://schemas.microsoft.com/office/drawing/2014/main" id="{CCB8739F-763E-6F54-FE3A-7DE45F0E69D7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4529328" y="1657851"/>
            <a:ext cx="7446455" cy="126274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fr-FR" sz="2800" b="1" dirty="0" err="1">
                <a:solidFill>
                  <a:srgbClr val="000000"/>
                </a:solidFill>
                <a:latin typeface="+mn-lt"/>
              </a:rPr>
              <a:t>Exxelia’s</a:t>
            </a:r>
            <a:r>
              <a:rPr lang="fr-FR" sz="2800" b="1" dirty="0">
                <a:solidFill>
                  <a:srgbClr val="000000"/>
                </a:solidFill>
                <a:latin typeface="+mn-lt"/>
              </a:rPr>
              <a:t> Path to RoHS: </a:t>
            </a:r>
            <a:r>
              <a:rPr lang="fr-FR" sz="2800" b="1" dirty="0" err="1">
                <a:solidFill>
                  <a:srgbClr val="000000"/>
                </a:solidFill>
                <a:latin typeface="+mn-lt"/>
              </a:rPr>
              <a:t>Ensuring</a:t>
            </a:r>
            <a:r>
              <a:rPr lang="fr-FR" sz="2800" b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fr-FR" sz="2800" b="1" dirty="0" err="1">
                <a:solidFill>
                  <a:srgbClr val="000000"/>
                </a:solidFill>
                <a:latin typeface="+mn-lt"/>
              </a:rPr>
              <a:t>Reliability</a:t>
            </a:r>
            <a:r>
              <a:rPr lang="fr-FR" sz="2800" b="1" dirty="0">
                <a:solidFill>
                  <a:srgbClr val="000000"/>
                </a:solidFill>
                <a:latin typeface="+mn-lt"/>
              </a:rPr>
              <a:t> in Next-</a:t>
            </a:r>
            <a:r>
              <a:rPr lang="fr-FR" sz="2800" b="1" dirty="0" err="1">
                <a:solidFill>
                  <a:srgbClr val="000000"/>
                </a:solidFill>
                <a:latin typeface="+mn-lt"/>
              </a:rPr>
              <a:t>Generation</a:t>
            </a:r>
            <a:r>
              <a:rPr lang="fr-FR" sz="2800" b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fr-FR" sz="2800" b="1" dirty="0" err="1">
                <a:solidFill>
                  <a:srgbClr val="000000"/>
                </a:solidFill>
                <a:latin typeface="+mn-lt"/>
              </a:rPr>
              <a:t>Space</a:t>
            </a:r>
            <a:r>
              <a:rPr lang="fr-FR" sz="2800" b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fr-FR" sz="2800" b="1" dirty="0" err="1">
                <a:solidFill>
                  <a:srgbClr val="000000"/>
                </a:solidFill>
                <a:latin typeface="+mn-lt"/>
              </a:rPr>
              <a:t>capacitors</a:t>
            </a:r>
            <a:br>
              <a:rPr lang="fr-F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en-US" sz="1800" b="1" i="0" u="none" strike="noStrike" baseline="0" dirty="0">
                <a:solidFill>
                  <a:srgbClr val="000000"/>
                </a:solidFill>
                <a:latin typeface="+mn-lt"/>
              </a:rPr>
              <a:t> </a:t>
            </a:r>
            <a:endParaRPr lang="en-US" altLang="fr-FR" sz="2800" dirty="0">
              <a:solidFill>
                <a:schemeClr val="tx1"/>
              </a:solidFill>
              <a:latin typeface="+mn-lt"/>
              <a:cs typeface="Tahoma" panose="020B060403050404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65203B7-E43C-3DED-553D-098352091835}"/>
              </a:ext>
            </a:extLst>
          </p:cNvPr>
          <p:cNvSpPr txBox="1"/>
          <p:nvPr/>
        </p:nvSpPr>
        <p:spPr>
          <a:xfrm>
            <a:off x="5704523" y="5076100"/>
            <a:ext cx="589788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dirty="0"/>
              <a:t>Redouane HAMMAL</a:t>
            </a:r>
          </a:p>
          <a:p>
            <a:pPr algn="ctr"/>
            <a:r>
              <a:rPr lang="en-US" altLang="fr-FR" sz="1400" b="1" dirty="0">
                <a:solidFill>
                  <a:srgbClr val="007033"/>
                </a:solidFill>
                <a:latin typeface="+mn-lt"/>
                <a:cs typeface="Arial" panose="020B0604020202020204" pitchFamily="34" charset="0"/>
              </a:rPr>
              <a:t> GBU Capacitors </a:t>
            </a:r>
          </a:p>
          <a:p>
            <a:pPr algn="ctr"/>
            <a:r>
              <a:rPr lang="fr-FR" sz="1400" b="1" dirty="0" err="1">
                <a:effectLst/>
                <a:ea typeface="LMRoman10" panose="02000503020200000003" pitchFamily="50" charset="0"/>
                <a:cs typeface="LMRoman10" panose="02000503020200000003" pitchFamily="50" charset="0"/>
              </a:rPr>
              <a:t>Exxelia</a:t>
            </a:r>
            <a:r>
              <a:rPr lang="fr-FR" sz="1400" b="1" dirty="0">
                <a:effectLst/>
                <a:ea typeface="LMRoman10" panose="02000503020200000003" pitchFamily="50" charset="0"/>
                <a:cs typeface="LMRoman10" panose="02000503020200000003" pitchFamily="50" charset="0"/>
              </a:rPr>
              <a:t> SAS, </a:t>
            </a:r>
            <a:r>
              <a:rPr lang="fr-FR" sz="1400" dirty="0">
                <a:effectLst/>
                <a:ea typeface="LMRoman10" panose="02000503020200000003" pitchFamily="50" charset="0"/>
                <a:cs typeface="LMRoman10" panose="02000503020200000003" pitchFamily="50" charset="0"/>
              </a:rPr>
              <a:t>105 Rue </a:t>
            </a:r>
            <a:r>
              <a:rPr lang="fr-FR" sz="1400" dirty="0" err="1">
                <a:effectLst/>
                <a:ea typeface="LMRoman10" panose="02000503020200000003" pitchFamily="50" charset="0"/>
                <a:cs typeface="LMRoman10" panose="02000503020200000003" pitchFamily="50" charset="0"/>
              </a:rPr>
              <a:t>Géneral</a:t>
            </a:r>
            <a:r>
              <a:rPr lang="fr-FR" sz="1400" dirty="0">
                <a:effectLst/>
                <a:ea typeface="LMRoman10" panose="02000503020200000003" pitchFamily="50" charset="0"/>
                <a:cs typeface="LMRoman10" panose="02000503020200000003" pitchFamily="50" charset="0"/>
              </a:rPr>
              <a:t> Leclerc, 67440, Marmoutier, France</a:t>
            </a:r>
            <a:endParaRPr lang="fr-FR" sz="1400" dirty="0"/>
          </a:p>
          <a:p>
            <a:pPr algn="ctr"/>
            <a:r>
              <a:rPr lang="fr-FR" sz="1400" dirty="0">
                <a:effectLst/>
                <a:ea typeface="LMRoman10" panose="02000503020200000003" pitchFamily="50" charset="0"/>
                <a:cs typeface="LMRoman10" panose="02000503020200000003" pitchFamily="50" charset="0"/>
              </a:rPr>
              <a:t>Email : </a:t>
            </a:r>
            <a:r>
              <a:rPr lang="fr-FR" sz="1400" u="sng" dirty="0">
                <a:solidFill>
                  <a:srgbClr val="467886"/>
                </a:solidFill>
                <a:effectLst/>
                <a:ea typeface="LMRoman10" panose="02000503020200000003" pitchFamily="50" charset="0"/>
                <a:cs typeface="LMRoman10" panose="02000503020200000003" pitchFamily="50" charset="0"/>
                <a:hlinkClick r:id="rId3"/>
              </a:rPr>
              <a:t>redouane.hammal@exxelia.com</a:t>
            </a:r>
            <a:endParaRPr lang="fr-FR" sz="1400" dirty="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ctr"/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226900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re 1"/>
          <p:cNvSpPr txBox="1">
            <a:spLocks/>
          </p:cNvSpPr>
          <p:nvPr/>
        </p:nvSpPr>
        <p:spPr>
          <a:xfrm>
            <a:off x="256851" y="752787"/>
            <a:ext cx="5303977" cy="4246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A160"/>
                </a:solidFill>
                <a:effectLst/>
                <a:uLnTx/>
                <a:uFillTx/>
                <a:latin typeface="Calibri" panose="020F0502020204030204" pitchFamily="34" charset="0"/>
                <a:ea typeface="Century Gothic"/>
                <a:cs typeface="Calibri" panose="020F0502020204030204" pitchFamily="34" charset="0"/>
                <a:sym typeface="Arial"/>
              </a:rPr>
              <a:t>Exxelia Background in PET Technology</a:t>
            </a:r>
          </a:p>
        </p:txBody>
      </p:sp>
      <p:sp>
        <p:nvSpPr>
          <p:cNvPr id="121" name="Flèche vers le bas 120"/>
          <p:cNvSpPr/>
          <p:nvPr/>
        </p:nvSpPr>
        <p:spPr>
          <a:xfrm>
            <a:off x="5000224" y="2084875"/>
            <a:ext cx="108000" cy="108000"/>
          </a:xfrm>
          <a:prstGeom prst="downArrow">
            <a:avLst>
              <a:gd name="adj1" fmla="val 40288"/>
              <a:gd name="adj2" fmla="val 40021"/>
            </a:avLst>
          </a:prstGeom>
          <a:solidFill>
            <a:srgbClr val="00A160"/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22" name="Flèche vers le bas 121"/>
          <p:cNvSpPr/>
          <p:nvPr/>
        </p:nvSpPr>
        <p:spPr>
          <a:xfrm>
            <a:off x="6707498" y="2084875"/>
            <a:ext cx="108000" cy="108000"/>
          </a:xfrm>
          <a:prstGeom prst="downArrow">
            <a:avLst>
              <a:gd name="adj1" fmla="val 40288"/>
              <a:gd name="adj2" fmla="val 40021"/>
            </a:avLst>
          </a:prstGeom>
          <a:solidFill>
            <a:srgbClr val="00A160"/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23" name="Flèche vers le bas 122"/>
          <p:cNvSpPr/>
          <p:nvPr/>
        </p:nvSpPr>
        <p:spPr>
          <a:xfrm>
            <a:off x="8435258" y="2084875"/>
            <a:ext cx="108000" cy="108000"/>
          </a:xfrm>
          <a:prstGeom prst="downArrow">
            <a:avLst>
              <a:gd name="adj1" fmla="val 40288"/>
              <a:gd name="adj2" fmla="val 40021"/>
            </a:avLst>
          </a:prstGeom>
          <a:solidFill>
            <a:srgbClr val="00A160"/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24" name="Flèche droite à entaille 123"/>
          <p:cNvSpPr/>
          <p:nvPr/>
        </p:nvSpPr>
        <p:spPr>
          <a:xfrm>
            <a:off x="338115" y="1442905"/>
            <a:ext cx="11628000" cy="774000"/>
          </a:xfrm>
          <a:prstGeom prst="notchedRightArrow">
            <a:avLst>
              <a:gd name="adj1" fmla="val 54047"/>
              <a:gd name="adj2" fmla="val 49667"/>
            </a:avLst>
          </a:prstGeom>
          <a:solidFill>
            <a:srgbClr val="4F81BD"/>
          </a:solidFill>
          <a:ln w="25400" cap="flat" cmpd="sng" algn="ctr">
            <a:solidFill>
              <a:srgbClr val="226878"/>
            </a:solidFill>
            <a:prstDash val="solid"/>
          </a:ln>
          <a:effectLst/>
        </p:spPr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25" name="Text Box 28"/>
          <p:cNvSpPr txBox="1">
            <a:spLocks noChangeArrowheads="1"/>
          </p:cNvSpPr>
          <p:nvPr/>
        </p:nvSpPr>
        <p:spPr bwMode="auto">
          <a:xfrm>
            <a:off x="2574440" y="1679990"/>
            <a:ext cx="720000" cy="288000"/>
          </a:xfrm>
          <a:prstGeom prst="rect">
            <a:avLst/>
          </a:prstGeom>
          <a:noFill/>
          <a:ln w="9525">
            <a:solidFill>
              <a:sysClr val="window" lastClr="FFFFFF"/>
            </a:solidFill>
          </a:ln>
          <a:effectLst/>
        </p:spPr>
        <p:txBody>
          <a:bodyPr wrap="square" lIns="36000" tIns="0" rIns="36000" bIns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small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2007</a:t>
            </a:r>
          </a:p>
        </p:txBody>
      </p:sp>
      <p:sp>
        <p:nvSpPr>
          <p:cNvPr id="126" name="Text Box 28"/>
          <p:cNvSpPr txBox="1">
            <a:spLocks noChangeArrowheads="1"/>
          </p:cNvSpPr>
          <p:nvPr/>
        </p:nvSpPr>
        <p:spPr bwMode="auto">
          <a:xfrm>
            <a:off x="3374327" y="1683434"/>
            <a:ext cx="720000" cy="288000"/>
          </a:xfrm>
          <a:prstGeom prst="rect">
            <a:avLst/>
          </a:prstGeom>
          <a:noFill/>
          <a:ln w="9525">
            <a:solidFill>
              <a:sysClr val="window" lastClr="FFFFFF"/>
            </a:solidFill>
          </a:ln>
          <a:effectLst/>
        </p:spPr>
        <p:txBody>
          <a:bodyPr wrap="square" lIns="36000" tIns="0" rIns="36000" bIns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small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2008</a:t>
            </a:r>
          </a:p>
        </p:txBody>
      </p:sp>
      <p:sp>
        <p:nvSpPr>
          <p:cNvPr id="127" name="Text Box 28"/>
          <p:cNvSpPr txBox="1">
            <a:spLocks noChangeArrowheads="1"/>
          </p:cNvSpPr>
          <p:nvPr/>
        </p:nvSpPr>
        <p:spPr bwMode="auto">
          <a:xfrm>
            <a:off x="4293051" y="1679968"/>
            <a:ext cx="1512000" cy="288000"/>
          </a:xfrm>
          <a:prstGeom prst="rect">
            <a:avLst/>
          </a:prstGeom>
          <a:noFill/>
          <a:ln w="9525">
            <a:solidFill>
              <a:sysClr val="window" lastClr="FFFFFF"/>
            </a:solidFill>
          </a:ln>
          <a:effectLst/>
        </p:spPr>
        <p:txBody>
          <a:bodyPr wrap="square" lIns="36000" tIns="0" rIns="36000" bIns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small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2008 - 2009</a:t>
            </a:r>
          </a:p>
        </p:txBody>
      </p:sp>
      <p:sp>
        <p:nvSpPr>
          <p:cNvPr id="128" name="Text Box 28"/>
          <p:cNvSpPr txBox="1">
            <a:spLocks noChangeArrowheads="1"/>
          </p:cNvSpPr>
          <p:nvPr/>
        </p:nvSpPr>
        <p:spPr bwMode="auto">
          <a:xfrm>
            <a:off x="6012867" y="1678286"/>
            <a:ext cx="1512000" cy="288000"/>
          </a:xfrm>
          <a:prstGeom prst="rect">
            <a:avLst/>
          </a:prstGeom>
          <a:noFill/>
          <a:ln w="9525">
            <a:solidFill>
              <a:sysClr val="window" lastClr="FFFFFF"/>
            </a:solidFill>
          </a:ln>
          <a:effectLst/>
        </p:spPr>
        <p:txBody>
          <a:bodyPr wrap="square" lIns="36000" tIns="0" rIns="36000" bIns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small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2009 - 2012</a:t>
            </a:r>
          </a:p>
        </p:txBody>
      </p:sp>
      <p:sp>
        <p:nvSpPr>
          <p:cNvPr id="129" name="Text Box 28"/>
          <p:cNvSpPr txBox="1">
            <a:spLocks noChangeArrowheads="1"/>
          </p:cNvSpPr>
          <p:nvPr/>
        </p:nvSpPr>
        <p:spPr bwMode="auto">
          <a:xfrm>
            <a:off x="7733301" y="1679289"/>
            <a:ext cx="1512000" cy="288000"/>
          </a:xfrm>
          <a:prstGeom prst="rect">
            <a:avLst/>
          </a:prstGeom>
          <a:noFill/>
          <a:ln w="9525">
            <a:solidFill>
              <a:sysClr val="window" lastClr="FFFFFF"/>
            </a:solidFill>
          </a:ln>
          <a:effectLst/>
        </p:spPr>
        <p:txBody>
          <a:bodyPr wrap="square" lIns="36000" tIns="0" rIns="36000" bIns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small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2013 - 2016</a:t>
            </a:r>
          </a:p>
        </p:txBody>
      </p:sp>
      <p:sp>
        <p:nvSpPr>
          <p:cNvPr id="130" name="Text Box 28"/>
          <p:cNvSpPr txBox="1">
            <a:spLocks noChangeArrowheads="1"/>
          </p:cNvSpPr>
          <p:nvPr/>
        </p:nvSpPr>
        <p:spPr bwMode="auto">
          <a:xfrm>
            <a:off x="665827" y="1680086"/>
            <a:ext cx="720000" cy="288000"/>
          </a:xfrm>
          <a:prstGeom prst="rect">
            <a:avLst/>
          </a:prstGeom>
          <a:noFill/>
          <a:ln w="9525">
            <a:solidFill>
              <a:sysClr val="window" lastClr="FFFFFF"/>
            </a:solidFill>
          </a:ln>
          <a:effectLst/>
        </p:spPr>
        <p:txBody>
          <a:bodyPr wrap="square" lIns="36000" tIns="0" rIns="36000" bIns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small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1990</a:t>
            </a:r>
          </a:p>
        </p:txBody>
      </p:sp>
      <p:sp>
        <p:nvSpPr>
          <p:cNvPr id="131" name="Text Box 28"/>
          <p:cNvSpPr txBox="1">
            <a:spLocks noChangeArrowheads="1"/>
          </p:cNvSpPr>
          <p:nvPr/>
        </p:nvSpPr>
        <p:spPr bwMode="auto">
          <a:xfrm>
            <a:off x="1452022" y="1683434"/>
            <a:ext cx="720000" cy="288000"/>
          </a:xfrm>
          <a:prstGeom prst="rect">
            <a:avLst/>
          </a:prstGeom>
          <a:noFill/>
          <a:ln w="9525">
            <a:solidFill>
              <a:sysClr val="window" lastClr="FFFFFF"/>
            </a:solidFill>
          </a:ln>
          <a:effectLst/>
        </p:spPr>
        <p:txBody>
          <a:bodyPr wrap="square" lIns="36000" tIns="0" rIns="36000" bIns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small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1994</a:t>
            </a:r>
          </a:p>
        </p:txBody>
      </p:sp>
      <p:sp>
        <p:nvSpPr>
          <p:cNvPr id="132" name="Flèche vers le bas 131"/>
          <p:cNvSpPr/>
          <p:nvPr/>
        </p:nvSpPr>
        <p:spPr>
          <a:xfrm>
            <a:off x="971054" y="2084971"/>
            <a:ext cx="108000" cy="108000"/>
          </a:xfrm>
          <a:prstGeom prst="downArrow">
            <a:avLst>
              <a:gd name="adj1" fmla="val 40288"/>
              <a:gd name="adj2" fmla="val 40021"/>
            </a:avLst>
          </a:prstGeom>
          <a:solidFill>
            <a:srgbClr val="00A160"/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33" name="Flèche vers le bas 132"/>
          <p:cNvSpPr/>
          <p:nvPr/>
        </p:nvSpPr>
        <p:spPr>
          <a:xfrm>
            <a:off x="1757145" y="2084971"/>
            <a:ext cx="108000" cy="108000"/>
          </a:xfrm>
          <a:prstGeom prst="downArrow">
            <a:avLst>
              <a:gd name="adj1" fmla="val 40288"/>
              <a:gd name="adj2" fmla="val 40021"/>
            </a:avLst>
          </a:prstGeom>
          <a:solidFill>
            <a:srgbClr val="00A160"/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34" name="Text Box 3"/>
          <p:cNvSpPr txBox="1">
            <a:spLocks noChangeArrowheads="1"/>
          </p:cNvSpPr>
          <p:nvPr/>
        </p:nvSpPr>
        <p:spPr bwMode="auto">
          <a:xfrm>
            <a:off x="2582327" y="2247738"/>
            <a:ext cx="1512000" cy="864000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  <a:effectLst/>
        </p:spPr>
        <p:txBody>
          <a:bodyPr wrap="square" lIns="0" tIns="54000" rIns="0" bIns="0" anchor="t" anchorCtr="0">
            <a:noAutofit/>
          </a:bodyPr>
          <a:lstStyle>
            <a:defPPr>
              <a:defRPr lang="fr-FR"/>
            </a:defPPr>
            <a:lvl1pPr algn="ctr" defTabSz="1001713" eaLnBrk="1" hangingPunct="1">
              <a:spcAft>
                <a:spcPts val="0"/>
              </a:spcAft>
              <a:defRPr sz="1400" b="1" cap="small" spc="0">
                <a:solidFill>
                  <a:srgbClr val="226878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 defTabSz="1001713" eaLnBrk="0" hangingPunct="0">
              <a:defRPr sz="1700">
                <a:latin typeface="Arial" charset="0"/>
              </a:defRPr>
            </a:lvl2pPr>
            <a:lvl3pPr marL="1143000" indent="-228600" defTabSz="1001713" eaLnBrk="0" hangingPunct="0">
              <a:defRPr sz="1700">
                <a:latin typeface="Arial" charset="0"/>
              </a:defRPr>
            </a:lvl3pPr>
            <a:lvl4pPr marL="1600200" indent="-228600" defTabSz="1001713" eaLnBrk="0" hangingPunct="0">
              <a:defRPr sz="1700">
                <a:latin typeface="Arial" charset="0"/>
              </a:defRPr>
            </a:lvl4pPr>
            <a:lvl5pPr marL="2057400" indent="-228600" defTabSz="1001713" eaLnBrk="0" hangingPunct="0">
              <a:defRPr sz="1700">
                <a:latin typeface="Arial" charset="0"/>
              </a:defRPr>
            </a:lvl5pPr>
            <a:lvl6pPr marL="2514600" indent="-228600" defTabSz="1001713" eaLnBrk="0" fontAlgn="base" hangingPunct="0">
              <a:spcBef>
                <a:spcPct val="0"/>
              </a:spcBef>
              <a:spcAft>
                <a:spcPct val="0"/>
              </a:spcAft>
              <a:defRPr sz="1700">
                <a:latin typeface="Arial" charset="0"/>
              </a:defRPr>
            </a:lvl6pPr>
            <a:lvl7pPr marL="2971800" indent="-228600" defTabSz="1001713" eaLnBrk="0" fontAlgn="base" hangingPunct="0">
              <a:spcBef>
                <a:spcPct val="0"/>
              </a:spcBef>
              <a:spcAft>
                <a:spcPct val="0"/>
              </a:spcAft>
              <a:defRPr sz="1700">
                <a:latin typeface="Arial" charset="0"/>
              </a:defRPr>
            </a:lvl7pPr>
            <a:lvl8pPr marL="3429000" indent="-228600" defTabSz="1001713" eaLnBrk="0" fontAlgn="base" hangingPunct="0">
              <a:spcBef>
                <a:spcPct val="0"/>
              </a:spcBef>
              <a:spcAft>
                <a:spcPct val="0"/>
              </a:spcAft>
              <a:defRPr sz="1700">
                <a:latin typeface="Arial" charset="0"/>
              </a:defRPr>
            </a:lvl8pPr>
            <a:lvl9pPr marL="3886200" indent="-228600" defTabSz="1001713" eaLnBrk="0" fontAlgn="base" hangingPunct="0">
              <a:spcBef>
                <a:spcPct val="0"/>
              </a:spcBef>
              <a:spcAft>
                <a:spcPct val="0"/>
              </a:spcAft>
              <a:defRPr sz="1700">
                <a:latin typeface="Arial" charset="0"/>
              </a:defRPr>
            </a:lvl9pPr>
          </a:lstStyle>
          <a:p>
            <a:pPr marL="0" marR="0" lvl="0" indent="0" algn="ctr" defTabSz="10017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small" spc="15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New Series</a:t>
            </a:r>
          </a:p>
          <a:p>
            <a:pPr marL="0" marR="0" lvl="0" indent="0" algn="ctr" defTabSz="10017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small" spc="0" normalizeH="0" baseline="0" noProof="0" dirty="0">
                <a:ln>
                  <a:noFill/>
                </a:ln>
                <a:solidFill>
                  <a:srgbClr val="009659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PM907 - PM948</a:t>
            </a:r>
          </a:p>
          <a:p>
            <a:pPr marL="0" marR="0" lvl="0" indent="0" algn="ctr" defTabSz="10017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small" spc="10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Miniaturization</a:t>
            </a:r>
          </a:p>
        </p:txBody>
      </p:sp>
      <p:sp>
        <p:nvSpPr>
          <p:cNvPr id="135" name="Text Box 3"/>
          <p:cNvSpPr txBox="1">
            <a:spLocks noChangeArrowheads="1"/>
          </p:cNvSpPr>
          <p:nvPr/>
        </p:nvSpPr>
        <p:spPr bwMode="auto">
          <a:xfrm>
            <a:off x="4295639" y="2247834"/>
            <a:ext cx="1512000" cy="864000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  <a:effectLst/>
        </p:spPr>
        <p:txBody>
          <a:bodyPr wrap="square" lIns="0" tIns="54000" rIns="0" bIns="0" anchor="t" anchorCtr="0">
            <a:noAutofit/>
          </a:bodyPr>
          <a:lstStyle>
            <a:defPPr>
              <a:defRPr lang="fr-FR"/>
            </a:defPPr>
            <a:lvl1pPr algn="ctr" defTabSz="1001713" eaLnBrk="1" hangingPunct="1">
              <a:spcAft>
                <a:spcPts val="0"/>
              </a:spcAft>
              <a:defRPr sz="1400" b="1" cap="small" spc="0">
                <a:solidFill>
                  <a:srgbClr val="226878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 defTabSz="1001713" eaLnBrk="0" hangingPunct="0">
              <a:defRPr sz="1700">
                <a:latin typeface="Arial" charset="0"/>
              </a:defRPr>
            </a:lvl2pPr>
            <a:lvl3pPr marL="1143000" indent="-228600" defTabSz="1001713" eaLnBrk="0" hangingPunct="0">
              <a:defRPr sz="1700">
                <a:latin typeface="Arial" charset="0"/>
              </a:defRPr>
            </a:lvl3pPr>
            <a:lvl4pPr marL="1600200" indent="-228600" defTabSz="1001713" eaLnBrk="0" hangingPunct="0">
              <a:defRPr sz="1700">
                <a:latin typeface="Arial" charset="0"/>
              </a:defRPr>
            </a:lvl4pPr>
            <a:lvl5pPr marL="2057400" indent="-228600" defTabSz="1001713" eaLnBrk="0" hangingPunct="0">
              <a:defRPr sz="1700">
                <a:latin typeface="Arial" charset="0"/>
              </a:defRPr>
            </a:lvl5pPr>
            <a:lvl6pPr marL="2514600" indent="-228600" defTabSz="1001713" eaLnBrk="0" fontAlgn="base" hangingPunct="0">
              <a:spcBef>
                <a:spcPct val="0"/>
              </a:spcBef>
              <a:spcAft>
                <a:spcPct val="0"/>
              </a:spcAft>
              <a:defRPr sz="1700">
                <a:latin typeface="Arial" charset="0"/>
              </a:defRPr>
            </a:lvl6pPr>
            <a:lvl7pPr marL="2971800" indent="-228600" defTabSz="1001713" eaLnBrk="0" fontAlgn="base" hangingPunct="0">
              <a:spcBef>
                <a:spcPct val="0"/>
              </a:spcBef>
              <a:spcAft>
                <a:spcPct val="0"/>
              </a:spcAft>
              <a:defRPr sz="1700">
                <a:latin typeface="Arial" charset="0"/>
              </a:defRPr>
            </a:lvl7pPr>
            <a:lvl8pPr marL="3429000" indent="-228600" defTabSz="1001713" eaLnBrk="0" fontAlgn="base" hangingPunct="0">
              <a:spcBef>
                <a:spcPct val="0"/>
              </a:spcBef>
              <a:spcAft>
                <a:spcPct val="0"/>
              </a:spcAft>
              <a:defRPr sz="1700">
                <a:latin typeface="Arial" charset="0"/>
              </a:defRPr>
            </a:lvl8pPr>
            <a:lvl9pPr marL="3886200" indent="-228600" defTabSz="1001713" eaLnBrk="0" fontAlgn="base" hangingPunct="0">
              <a:spcBef>
                <a:spcPct val="0"/>
              </a:spcBef>
              <a:spcAft>
                <a:spcPct val="0"/>
              </a:spcAft>
              <a:defRPr sz="1700">
                <a:latin typeface="Arial" charset="0"/>
              </a:defRPr>
            </a:lvl9pPr>
          </a:lstStyle>
          <a:p>
            <a:pPr marL="0" marR="0" lvl="0" indent="0" algn="ctr" defTabSz="10017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small" spc="50" normalizeH="0" baseline="0" noProof="0" dirty="0">
                <a:ln>
                  <a:noFill/>
                </a:ln>
                <a:solidFill>
                  <a:srgbClr val="226878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Exxelia</a:t>
            </a:r>
          </a:p>
          <a:p>
            <a:pPr marL="0" marR="0" lvl="0" indent="0" algn="ctr" defTabSz="10017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-10" normalizeH="0" baseline="0" noProof="0" dirty="0">
                <a:ln>
                  <a:noFill/>
                </a:ln>
                <a:solidFill>
                  <a:srgbClr val="226878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Internal</a:t>
            </a:r>
            <a:r>
              <a:rPr kumimoji="0" lang="en-US" sz="900" b="0" i="0" u="none" strike="noStrike" kern="1200" cap="small" spc="-10" normalizeH="0" baseline="0" noProof="0" dirty="0">
                <a:ln>
                  <a:noFill/>
                </a:ln>
                <a:solidFill>
                  <a:srgbClr val="226878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 </a:t>
            </a:r>
            <a:r>
              <a:rPr kumimoji="0" lang="en-US" sz="1400" b="0" i="0" u="none" strike="noStrike" kern="1200" cap="small" spc="-10" normalizeH="0" baseline="0" noProof="0" dirty="0">
                <a:ln>
                  <a:noFill/>
                </a:ln>
                <a:solidFill>
                  <a:srgbClr val="226878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Qualif</a:t>
            </a:r>
          </a:p>
          <a:p>
            <a:pPr marL="0" marR="0" lvl="0" indent="0" algn="ctr" defTabSz="10017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small" spc="0" normalizeH="0" baseline="0" noProof="0" dirty="0">
                <a:ln>
                  <a:noFill/>
                </a:ln>
                <a:solidFill>
                  <a:srgbClr val="009659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PM907 - PM948</a:t>
            </a:r>
          </a:p>
        </p:txBody>
      </p:sp>
      <p:sp>
        <p:nvSpPr>
          <p:cNvPr id="136" name="Text Box 3"/>
          <p:cNvSpPr txBox="1">
            <a:spLocks noChangeArrowheads="1"/>
          </p:cNvSpPr>
          <p:nvPr/>
        </p:nvSpPr>
        <p:spPr bwMode="auto">
          <a:xfrm>
            <a:off x="6017906" y="2247738"/>
            <a:ext cx="1512000" cy="864000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  <a:effectLst/>
        </p:spPr>
        <p:txBody>
          <a:bodyPr wrap="square" lIns="0" tIns="54000" rIns="0" bIns="0" anchor="t" anchorCtr="0">
            <a:noAutofit/>
          </a:bodyPr>
          <a:lstStyle>
            <a:defPPr>
              <a:defRPr lang="fr-FR"/>
            </a:defPPr>
            <a:lvl1pPr algn="ctr" defTabSz="1001713" eaLnBrk="1" hangingPunct="1">
              <a:spcAft>
                <a:spcPts val="0"/>
              </a:spcAft>
              <a:defRPr sz="1400" b="1" cap="small" spc="0">
                <a:solidFill>
                  <a:srgbClr val="226878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 defTabSz="1001713" eaLnBrk="0" hangingPunct="0">
              <a:defRPr sz="1700">
                <a:latin typeface="Arial" charset="0"/>
              </a:defRPr>
            </a:lvl2pPr>
            <a:lvl3pPr marL="1143000" indent="-228600" defTabSz="1001713" eaLnBrk="0" hangingPunct="0">
              <a:defRPr sz="1700">
                <a:latin typeface="Arial" charset="0"/>
              </a:defRPr>
            </a:lvl3pPr>
            <a:lvl4pPr marL="1600200" indent="-228600" defTabSz="1001713" eaLnBrk="0" hangingPunct="0">
              <a:defRPr sz="1700">
                <a:latin typeface="Arial" charset="0"/>
              </a:defRPr>
            </a:lvl4pPr>
            <a:lvl5pPr marL="2057400" indent="-228600" defTabSz="1001713" eaLnBrk="0" hangingPunct="0">
              <a:defRPr sz="1700">
                <a:latin typeface="Arial" charset="0"/>
              </a:defRPr>
            </a:lvl5pPr>
            <a:lvl6pPr marL="2514600" indent="-228600" defTabSz="1001713" eaLnBrk="0" fontAlgn="base" hangingPunct="0">
              <a:spcBef>
                <a:spcPct val="0"/>
              </a:spcBef>
              <a:spcAft>
                <a:spcPct val="0"/>
              </a:spcAft>
              <a:defRPr sz="1700">
                <a:latin typeface="Arial" charset="0"/>
              </a:defRPr>
            </a:lvl6pPr>
            <a:lvl7pPr marL="2971800" indent="-228600" defTabSz="1001713" eaLnBrk="0" fontAlgn="base" hangingPunct="0">
              <a:spcBef>
                <a:spcPct val="0"/>
              </a:spcBef>
              <a:spcAft>
                <a:spcPct val="0"/>
              </a:spcAft>
              <a:defRPr sz="1700">
                <a:latin typeface="Arial" charset="0"/>
              </a:defRPr>
            </a:lvl7pPr>
            <a:lvl8pPr marL="3429000" indent="-228600" defTabSz="1001713" eaLnBrk="0" fontAlgn="base" hangingPunct="0">
              <a:spcBef>
                <a:spcPct val="0"/>
              </a:spcBef>
              <a:spcAft>
                <a:spcPct val="0"/>
              </a:spcAft>
              <a:defRPr sz="1700">
                <a:latin typeface="Arial" charset="0"/>
              </a:defRPr>
            </a:lvl8pPr>
            <a:lvl9pPr marL="3886200" indent="-228600" defTabSz="1001713" eaLnBrk="0" fontAlgn="base" hangingPunct="0">
              <a:spcBef>
                <a:spcPct val="0"/>
              </a:spcBef>
              <a:spcAft>
                <a:spcPct val="0"/>
              </a:spcAft>
              <a:defRPr sz="1700">
                <a:latin typeface="Arial" charset="0"/>
              </a:defRPr>
            </a:lvl9pPr>
          </a:lstStyle>
          <a:p>
            <a:pPr marL="0" marR="0" lvl="0" indent="0" algn="ctr" defTabSz="10017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small" spc="50" normalizeH="0" baseline="0" noProof="0" dirty="0">
                <a:ln>
                  <a:noFill/>
                </a:ln>
                <a:solidFill>
                  <a:srgbClr val="226878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CNES</a:t>
            </a:r>
          </a:p>
          <a:p>
            <a:pPr marL="0" marR="0" lvl="0" indent="0" algn="ctr" defTabSz="10017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100" normalizeH="0" baseline="0" noProof="0" dirty="0">
                <a:ln>
                  <a:noFill/>
                </a:ln>
                <a:solidFill>
                  <a:srgbClr val="226878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ESCC Evaluation</a:t>
            </a:r>
          </a:p>
          <a:p>
            <a:pPr marL="0" marR="0" lvl="0" indent="0" algn="ctr" defTabSz="10017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small" spc="0" normalizeH="0" baseline="0" noProof="0" dirty="0">
                <a:ln>
                  <a:noFill/>
                </a:ln>
                <a:solidFill>
                  <a:srgbClr val="009659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PM907S </a:t>
            </a:r>
            <a:r>
              <a:rPr kumimoji="0" lang="en-US" sz="1200" b="1" i="0" u="none" strike="noStrike" kern="1200" cap="small" spc="0" normalizeH="0" baseline="0" noProof="0" dirty="0">
                <a:ln>
                  <a:noFill/>
                </a:ln>
                <a:solidFill>
                  <a:srgbClr val="009659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-</a:t>
            </a:r>
            <a:r>
              <a:rPr kumimoji="0" lang="en-US" sz="1400" b="1" i="0" u="none" strike="noStrike" kern="1200" cap="small" spc="0" normalizeH="0" baseline="0" noProof="0" dirty="0">
                <a:ln>
                  <a:noFill/>
                </a:ln>
                <a:solidFill>
                  <a:srgbClr val="009659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 PM948S</a:t>
            </a:r>
          </a:p>
        </p:txBody>
      </p:sp>
      <p:sp>
        <p:nvSpPr>
          <p:cNvPr id="137" name="Text Box 3"/>
          <p:cNvSpPr txBox="1">
            <a:spLocks noChangeArrowheads="1"/>
          </p:cNvSpPr>
          <p:nvPr/>
        </p:nvSpPr>
        <p:spPr bwMode="auto">
          <a:xfrm>
            <a:off x="7735882" y="2247738"/>
            <a:ext cx="1512000" cy="864000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  <a:effectLst/>
        </p:spPr>
        <p:txBody>
          <a:bodyPr wrap="square" lIns="0" tIns="54000" rIns="0" bIns="0" anchor="t" anchorCtr="0">
            <a:noAutofit/>
          </a:bodyPr>
          <a:lstStyle>
            <a:defPPr>
              <a:defRPr lang="fr-FR"/>
            </a:defPPr>
            <a:lvl1pPr algn="ctr" defTabSz="1001713" eaLnBrk="1" hangingPunct="1">
              <a:spcAft>
                <a:spcPts val="0"/>
              </a:spcAft>
              <a:defRPr sz="1400" b="1" cap="small" spc="0">
                <a:solidFill>
                  <a:srgbClr val="226878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 defTabSz="1001713" eaLnBrk="0" hangingPunct="0">
              <a:defRPr sz="1700">
                <a:latin typeface="Arial" charset="0"/>
              </a:defRPr>
            </a:lvl2pPr>
            <a:lvl3pPr marL="1143000" indent="-228600" defTabSz="1001713" eaLnBrk="0" hangingPunct="0">
              <a:defRPr sz="1700">
                <a:latin typeface="Arial" charset="0"/>
              </a:defRPr>
            </a:lvl3pPr>
            <a:lvl4pPr marL="1600200" indent="-228600" defTabSz="1001713" eaLnBrk="0" hangingPunct="0">
              <a:defRPr sz="1700">
                <a:latin typeface="Arial" charset="0"/>
              </a:defRPr>
            </a:lvl4pPr>
            <a:lvl5pPr marL="2057400" indent="-228600" defTabSz="1001713" eaLnBrk="0" hangingPunct="0">
              <a:defRPr sz="1700">
                <a:latin typeface="Arial" charset="0"/>
              </a:defRPr>
            </a:lvl5pPr>
            <a:lvl6pPr marL="2514600" indent="-228600" defTabSz="1001713" eaLnBrk="0" fontAlgn="base" hangingPunct="0">
              <a:spcBef>
                <a:spcPct val="0"/>
              </a:spcBef>
              <a:spcAft>
                <a:spcPct val="0"/>
              </a:spcAft>
              <a:defRPr sz="1700">
                <a:latin typeface="Arial" charset="0"/>
              </a:defRPr>
            </a:lvl6pPr>
            <a:lvl7pPr marL="2971800" indent="-228600" defTabSz="1001713" eaLnBrk="0" fontAlgn="base" hangingPunct="0">
              <a:spcBef>
                <a:spcPct val="0"/>
              </a:spcBef>
              <a:spcAft>
                <a:spcPct val="0"/>
              </a:spcAft>
              <a:defRPr sz="1700">
                <a:latin typeface="Arial" charset="0"/>
              </a:defRPr>
            </a:lvl7pPr>
            <a:lvl8pPr marL="3429000" indent="-228600" defTabSz="1001713" eaLnBrk="0" fontAlgn="base" hangingPunct="0">
              <a:spcBef>
                <a:spcPct val="0"/>
              </a:spcBef>
              <a:spcAft>
                <a:spcPct val="0"/>
              </a:spcAft>
              <a:defRPr sz="1700">
                <a:latin typeface="Arial" charset="0"/>
              </a:defRPr>
            </a:lvl8pPr>
            <a:lvl9pPr marL="3886200" indent="-228600" defTabSz="1001713" eaLnBrk="0" fontAlgn="base" hangingPunct="0">
              <a:spcBef>
                <a:spcPct val="0"/>
              </a:spcBef>
              <a:spcAft>
                <a:spcPct val="0"/>
              </a:spcAft>
              <a:defRPr sz="1700">
                <a:latin typeface="Arial" charset="0"/>
              </a:defRPr>
            </a:lvl9pPr>
          </a:lstStyle>
          <a:p>
            <a:pPr marL="0" marR="0" lvl="0" indent="0" algn="ctr" defTabSz="10017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small" spc="50" normalizeH="0" baseline="0" noProof="0" dirty="0">
                <a:ln>
                  <a:noFill/>
                </a:ln>
                <a:solidFill>
                  <a:srgbClr val="226878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ESA</a:t>
            </a:r>
          </a:p>
          <a:p>
            <a:pPr marL="0" marR="0" lvl="0" indent="0" algn="ctr" defTabSz="10017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150" normalizeH="0" baseline="0" noProof="0" dirty="0">
                <a:ln>
                  <a:noFill/>
                </a:ln>
                <a:solidFill>
                  <a:srgbClr val="226878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Eval </a:t>
            </a:r>
            <a:r>
              <a:rPr kumimoji="0" lang="en-US" sz="1100" b="0" i="0" u="none" strike="noStrike" kern="1200" cap="small" spc="150" normalizeH="0" baseline="0" noProof="0" dirty="0">
                <a:ln>
                  <a:noFill/>
                </a:ln>
                <a:solidFill>
                  <a:srgbClr val="226878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&amp;</a:t>
            </a:r>
            <a:r>
              <a:rPr kumimoji="0" lang="en-US" sz="1400" b="0" i="0" u="none" strike="noStrike" kern="1200" cap="small" spc="150" normalizeH="0" baseline="0" noProof="0" dirty="0">
                <a:ln>
                  <a:noFill/>
                </a:ln>
                <a:solidFill>
                  <a:srgbClr val="226878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 Qualif</a:t>
            </a:r>
          </a:p>
          <a:p>
            <a:pPr marL="0" marR="0" lvl="0" indent="0" algn="ctr" defTabSz="10017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small" spc="0" normalizeH="0" baseline="0" noProof="0" dirty="0">
                <a:ln>
                  <a:noFill/>
                </a:ln>
                <a:solidFill>
                  <a:srgbClr val="009659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PM907S - PM948S</a:t>
            </a:r>
          </a:p>
        </p:txBody>
      </p:sp>
      <p:sp>
        <p:nvSpPr>
          <p:cNvPr id="138" name="Text Box 3"/>
          <p:cNvSpPr txBox="1">
            <a:spLocks noChangeArrowheads="1"/>
          </p:cNvSpPr>
          <p:nvPr/>
        </p:nvSpPr>
        <p:spPr bwMode="auto">
          <a:xfrm>
            <a:off x="663912" y="2247834"/>
            <a:ext cx="1512000" cy="864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  <a:effectLst/>
        </p:spPr>
        <p:txBody>
          <a:bodyPr wrap="square" lIns="0" tIns="54000" rIns="0" bIns="0" anchor="t" anchorCtr="0">
            <a:noAutofit/>
          </a:bodyPr>
          <a:lstStyle>
            <a:defPPr>
              <a:defRPr lang="fr-FR"/>
            </a:defPPr>
            <a:lvl1pPr algn="ctr" defTabSz="1001713" eaLnBrk="1" hangingPunct="1">
              <a:spcAft>
                <a:spcPts val="1200"/>
              </a:spcAft>
              <a:defRPr sz="1400" b="0" cap="small" spc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 defTabSz="1001713" eaLnBrk="0" hangingPunct="0">
              <a:defRPr sz="1700">
                <a:latin typeface="Arial" charset="0"/>
              </a:defRPr>
            </a:lvl2pPr>
            <a:lvl3pPr marL="1143000" indent="-228600" defTabSz="1001713" eaLnBrk="0" hangingPunct="0">
              <a:defRPr sz="1700">
                <a:latin typeface="Arial" charset="0"/>
              </a:defRPr>
            </a:lvl3pPr>
            <a:lvl4pPr marL="1600200" indent="-228600" defTabSz="1001713" eaLnBrk="0" hangingPunct="0">
              <a:defRPr sz="1700">
                <a:latin typeface="Arial" charset="0"/>
              </a:defRPr>
            </a:lvl4pPr>
            <a:lvl5pPr marL="2057400" indent="-228600" defTabSz="1001713" eaLnBrk="0" hangingPunct="0">
              <a:defRPr sz="1700">
                <a:latin typeface="Arial" charset="0"/>
              </a:defRPr>
            </a:lvl5pPr>
            <a:lvl6pPr marL="2514600" indent="-228600" defTabSz="1001713" eaLnBrk="0" fontAlgn="base" hangingPunct="0">
              <a:spcBef>
                <a:spcPct val="0"/>
              </a:spcBef>
              <a:spcAft>
                <a:spcPct val="0"/>
              </a:spcAft>
              <a:defRPr sz="1700">
                <a:latin typeface="Arial" charset="0"/>
              </a:defRPr>
            </a:lvl6pPr>
            <a:lvl7pPr marL="2971800" indent="-228600" defTabSz="1001713" eaLnBrk="0" fontAlgn="base" hangingPunct="0">
              <a:spcBef>
                <a:spcPct val="0"/>
              </a:spcBef>
              <a:spcAft>
                <a:spcPct val="0"/>
              </a:spcAft>
              <a:defRPr sz="1700">
                <a:latin typeface="Arial" charset="0"/>
              </a:defRPr>
            </a:lvl7pPr>
            <a:lvl8pPr marL="3429000" indent="-228600" defTabSz="1001713" eaLnBrk="0" fontAlgn="base" hangingPunct="0">
              <a:spcBef>
                <a:spcPct val="0"/>
              </a:spcBef>
              <a:spcAft>
                <a:spcPct val="0"/>
              </a:spcAft>
              <a:defRPr sz="1700">
                <a:latin typeface="Arial" charset="0"/>
              </a:defRPr>
            </a:lvl8pPr>
            <a:lvl9pPr marL="3886200" indent="-228600" defTabSz="1001713" eaLnBrk="0" fontAlgn="base" hangingPunct="0">
              <a:spcBef>
                <a:spcPct val="0"/>
              </a:spcBef>
              <a:spcAft>
                <a:spcPct val="0"/>
              </a:spcAft>
              <a:defRPr sz="1700">
                <a:latin typeface="Arial" charset="0"/>
              </a:defRPr>
            </a:lvl9pPr>
          </a:lstStyle>
          <a:p>
            <a:pPr marL="0" marR="0" lvl="0" indent="0" algn="ctr" defTabSz="10017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Development of</a:t>
            </a:r>
          </a:p>
          <a:p>
            <a:pPr marL="0" marR="0" lvl="0" indent="0" algn="ctr" defTabSz="10017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small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PM90 - PM94</a:t>
            </a:r>
          </a:p>
          <a:p>
            <a:pPr marL="0" marR="0" lvl="0" indent="0" algn="ctr" defTabSz="10017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small" spc="10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ESA Eval-Qualif</a:t>
            </a:r>
          </a:p>
        </p:txBody>
      </p:sp>
      <p:pic>
        <p:nvPicPr>
          <p:cNvPr id="139" name="Google Shape;376;p34"/>
          <p:cNvPicPr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39275" y="767350"/>
            <a:ext cx="1261288" cy="50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Rectangle 3"/>
          <p:cNvSpPr>
            <a:spLocks noChangeArrowheads="1"/>
          </p:cNvSpPr>
          <p:nvPr/>
        </p:nvSpPr>
        <p:spPr bwMode="auto">
          <a:xfrm>
            <a:off x="339834" y="1126172"/>
            <a:ext cx="806400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Tx/>
              <a:buFont typeface="Arial"/>
              <a:buNone/>
              <a:tabLst/>
              <a:defRPr/>
            </a:pPr>
            <a:r>
              <a:rPr kumimoji="0" lang="en-US" sz="1500" b="1" i="0" u="none" strike="noStrike" kern="0" cap="none" spc="5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Continuous Design Improvement for Better Miniaturization &amp; Integration Behavior</a:t>
            </a:r>
          </a:p>
        </p:txBody>
      </p:sp>
      <p:pic>
        <p:nvPicPr>
          <p:cNvPr id="142" name="Picture 7" descr="PM907-1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CCFFFF"/>
              </a:clrFrom>
              <a:clrTo>
                <a:srgbClr val="C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3" r="11539"/>
          <a:stretch/>
        </p:blipFill>
        <p:spPr bwMode="auto">
          <a:xfrm>
            <a:off x="10432243" y="5252338"/>
            <a:ext cx="1130689" cy="113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AC146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" name="Picture 8" descr="KM947-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93FFC9"/>
              </a:clrFrom>
              <a:clrTo>
                <a:srgbClr val="93FFC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36303">
            <a:off x="9085726" y="5467517"/>
            <a:ext cx="837279" cy="703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AC146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144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58" y="3930404"/>
            <a:ext cx="2523345" cy="2037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5" name="Flèche vers le bas 144"/>
          <p:cNvSpPr/>
          <p:nvPr/>
        </p:nvSpPr>
        <p:spPr>
          <a:xfrm>
            <a:off x="2896683" y="2080759"/>
            <a:ext cx="108000" cy="108000"/>
          </a:xfrm>
          <a:prstGeom prst="downArrow">
            <a:avLst>
              <a:gd name="adj1" fmla="val 40288"/>
              <a:gd name="adj2" fmla="val 40021"/>
            </a:avLst>
          </a:prstGeom>
          <a:solidFill>
            <a:srgbClr val="00A160"/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46" name="Flèche vers le bas 145"/>
          <p:cNvSpPr/>
          <p:nvPr/>
        </p:nvSpPr>
        <p:spPr>
          <a:xfrm>
            <a:off x="3682774" y="2080759"/>
            <a:ext cx="108000" cy="108000"/>
          </a:xfrm>
          <a:prstGeom prst="downArrow">
            <a:avLst>
              <a:gd name="adj1" fmla="val 40288"/>
              <a:gd name="adj2" fmla="val 40021"/>
            </a:avLst>
          </a:prstGeom>
          <a:solidFill>
            <a:srgbClr val="00A160"/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47" name="Flèche vers le bas 146"/>
          <p:cNvSpPr/>
          <p:nvPr/>
        </p:nvSpPr>
        <p:spPr>
          <a:xfrm>
            <a:off x="10512439" y="2080663"/>
            <a:ext cx="108000" cy="108000"/>
          </a:xfrm>
          <a:prstGeom prst="downArrow">
            <a:avLst>
              <a:gd name="adj1" fmla="val 40288"/>
              <a:gd name="adj2" fmla="val 40021"/>
            </a:avLst>
          </a:prstGeom>
          <a:solidFill>
            <a:srgbClr val="00A160"/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48" name="Text Box 28"/>
          <p:cNvSpPr txBox="1">
            <a:spLocks noChangeArrowheads="1"/>
          </p:cNvSpPr>
          <p:nvPr/>
        </p:nvSpPr>
        <p:spPr bwMode="auto">
          <a:xfrm>
            <a:off x="9810482" y="1675077"/>
            <a:ext cx="1512000" cy="288000"/>
          </a:xfrm>
          <a:prstGeom prst="rect">
            <a:avLst/>
          </a:prstGeom>
          <a:noFill/>
          <a:ln w="9525">
            <a:solidFill>
              <a:sysClr val="window" lastClr="FFFFFF"/>
            </a:solidFill>
          </a:ln>
          <a:effectLst/>
        </p:spPr>
        <p:txBody>
          <a:bodyPr wrap="square" lIns="36000" tIns="0" rIns="36000" bIns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small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2026 - 2027</a:t>
            </a:r>
          </a:p>
        </p:txBody>
      </p:sp>
      <p:sp>
        <p:nvSpPr>
          <p:cNvPr id="149" name="Text Box 3"/>
          <p:cNvSpPr txBox="1">
            <a:spLocks noChangeArrowheads="1"/>
          </p:cNvSpPr>
          <p:nvPr/>
        </p:nvSpPr>
        <p:spPr bwMode="auto">
          <a:xfrm>
            <a:off x="9813063" y="2243526"/>
            <a:ext cx="1512000" cy="86400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  <a:miter lim="800000"/>
            <a:headEnd/>
            <a:tailEnd/>
          </a:ln>
          <a:effectLst/>
        </p:spPr>
        <p:txBody>
          <a:bodyPr wrap="square" lIns="0" tIns="54000" rIns="0" bIns="0" anchor="t" anchorCtr="0">
            <a:noAutofit/>
          </a:bodyPr>
          <a:lstStyle>
            <a:defPPr>
              <a:defRPr lang="fr-FR"/>
            </a:defPPr>
            <a:lvl1pPr algn="ctr" defTabSz="1001713" eaLnBrk="1" hangingPunct="1">
              <a:spcAft>
                <a:spcPts val="0"/>
              </a:spcAft>
              <a:defRPr sz="1400" b="1" cap="small" spc="0">
                <a:solidFill>
                  <a:srgbClr val="226878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 defTabSz="1001713" eaLnBrk="0" hangingPunct="0">
              <a:defRPr sz="1700">
                <a:latin typeface="Arial" charset="0"/>
              </a:defRPr>
            </a:lvl2pPr>
            <a:lvl3pPr marL="1143000" indent="-228600" defTabSz="1001713" eaLnBrk="0" hangingPunct="0">
              <a:defRPr sz="1700">
                <a:latin typeface="Arial" charset="0"/>
              </a:defRPr>
            </a:lvl3pPr>
            <a:lvl4pPr marL="1600200" indent="-228600" defTabSz="1001713" eaLnBrk="0" hangingPunct="0">
              <a:defRPr sz="1700">
                <a:latin typeface="Arial" charset="0"/>
              </a:defRPr>
            </a:lvl4pPr>
            <a:lvl5pPr marL="2057400" indent="-228600" defTabSz="1001713" eaLnBrk="0" hangingPunct="0">
              <a:defRPr sz="1700">
                <a:latin typeface="Arial" charset="0"/>
              </a:defRPr>
            </a:lvl5pPr>
            <a:lvl6pPr marL="2514600" indent="-228600" defTabSz="1001713" eaLnBrk="0" fontAlgn="base" hangingPunct="0">
              <a:spcBef>
                <a:spcPct val="0"/>
              </a:spcBef>
              <a:spcAft>
                <a:spcPct val="0"/>
              </a:spcAft>
              <a:defRPr sz="1700">
                <a:latin typeface="Arial" charset="0"/>
              </a:defRPr>
            </a:lvl6pPr>
            <a:lvl7pPr marL="2971800" indent="-228600" defTabSz="1001713" eaLnBrk="0" fontAlgn="base" hangingPunct="0">
              <a:spcBef>
                <a:spcPct val="0"/>
              </a:spcBef>
              <a:spcAft>
                <a:spcPct val="0"/>
              </a:spcAft>
              <a:defRPr sz="1700">
                <a:latin typeface="Arial" charset="0"/>
              </a:defRPr>
            </a:lvl7pPr>
            <a:lvl8pPr marL="3429000" indent="-228600" defTabSz="1001713" eaLnBrk="0" fontAlgn="base" hangingPunct="0">
              <a:spcBef>
                <a:spcPct val="0"/>
              </a:spcBef>
              <a:spcAft>
                <a:spcPct val="0"/>
              </a:spcAft>
              <a:defRPr sz="1700">
                <a:latin typeface="Arial" charset="0"/>
              </a:defRPr>
            </a:lvl8pPr>
            <a:lvl9pPr marL="3886200" indent="-228600" defTabSz="1001713" eaLnBrk="0" fontAlgn="base" hangingPunct="0">
              <a:spcBef>
                <a:spcPct val="0"/>
              </a:spcBef>
              <a:spcAft>
                <a:spcPct val="0"/>
              </a:spcAft>
              <a:defRPr sz="1700">
                <a:latin typeface="Arial" charset="0"/>
              </a:defRPr>
            </a:lvl9pPr>
          </a:lstStyle>
          <a:p>
            <a:pPr marL="0" marR="0" lvl="0" indent="0" algn="ctr" defTabSz="10017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small" spc="50" normalizeH="0" baseline="0" noProof="0" dirty="0">
                <a:ln>
                  <a:noFill/>
                </a:ln>
                <a:solidFill>
                  <a:srgbClr val="226878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ESA</a:t>
            </a:r>
          </a:p>
          <a:p>
            <a:pPr marL="0" marR="0" lvl="0" indent="0" algn="ctr" defTabSz="10017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small" spc="15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New Project</a:t>
            </a:r>
          </a:p>
          <a:p>
            <a:pPr marL="0" marR="0" lvl="0" indent="0" algn="ctr" defTabSz="10017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small" spc="0" normalizeH="0" baseline="0" noProof="0" dirty="0">
                <a:ln>
                  <a:noFill/>
                </a:ln>
                <a:solidFill>
                  <a:srgbClr val="009659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PM907S - PM948S</a:t>
            </a:r>
          </a:p>
        </p:txBody>
      </p:sp>
      <p:sp>
        <p:nvSpPr>
          <p:cNvPr id="150" name="Rectangle 3"/>
          <p:cNvSpPr>
            <a:spLocks noChangeArrowheads="1"/>
          </p:cNvSpPr>
          <p:nvPr/>
        </p:nvSpPr>
        <p:spPr bwMode="auto">
          <a:xfrm>
            <a:off x="4293051" y="3178978"/>
            <a:ext cx="4952250" cy="257369"/>
          </a:xfrm>
          <a:prstGeom prst="rect">
            <a:avLst/>
          </a:prstGeom>
          <a:gradFill flip="none" rotWithShape="1">
            <a:gsLst>
              <a:gs pos="0">
                <a:srgbClr val="C0CDCE"/>
              </a:gs>
              <a:gs pos="50000">
                <a:srgbClr val="E7F1F1"/>
              </a:gs>
              <a:gs pos="100000">
                <a:sysClr val="window" lastClr="FFFFFF"/>
              </a:gs>
            </a:gsLst>
            <a:lin ang="16200000" scaled="1"/>
            <a:tileRect/>
          </a:gradFill>
          <a:ln w="3175" cap="flat" cmpd="sng" algn="ctr">
            <a:solidFill>
              <a:srgbClr val="4BADB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0" tIns="36000" rIns="72000" bIns="36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0800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5 years Testing allowing Proven Reliability Data &amp; Technological Behaviors</a:t>
            </a:r>
          </a:p>
        </p:txBody>
      </p:sp>
      <p:sp>
        <p:nvSpPr>
          <p:cNvPr id="151" name="Rectangle 3"/>
          <p:cNvSpPr>
            <a:spLocks noChangeArrowheads="1"/>
          </p:cNvSpPr>
          <p:nvPr/>
        </p:nvSpPr>
        <p:spPr bwMode="auto">
          <a:xfrm>
            <a:off x="8417308" y="3611778"/>
            <a:ext cx="3548807" cy="15359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0" tIns="90000" rIns="72000" bIns="90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08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The goal of the New Project</a:t>
            </a:r>
            <a:endParaRPr kumimoji="0" lang="en-US" sz="1800" b="1" i="0" u="none" strike="noStrike" kern="0" cap="none" spc="3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Tahoma" pitchFamily="34" charset="0"/>
              <a:cs typeface="Tahoma" pitchFamily="34" charset="0"/>
              <a:sym typeface="Arial"/>
            </a:endParaRPr>
          </a:p>
          <a:p>
            <a:pPr marL="288000" marR="0" lvl="0" indent="-180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Lead Free Transition </a:t>
            </a:r>
            <a:r>
              <a:rPr kumimoji="0" lang="en-US" sz="1400" b="0" i="0" u="none" strike="noStrike" kern="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(RoHS reflow process)</a:t>
            </a:r>
          </a:p>
          <a:p>
            <a:pPr marL="288000" marR="0" lvl="0" indent="-180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Miniaturization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 –&gt; Higher Energy Density</a:t>
            </a:r>
          </a:p>
          <a:p>
            <a:pPr marL="288000" marR="0" lvl="0" indent="-180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Thermal modeling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  <a:sym typeface="Arial"/>
              </a:rPr>
              <a:t> Comsol </a:t>
            </a:r>
          </a:p>
        </p:txBody>
      </p:sp>
      <p:sp>
        <p:nvSpPr>
          <p:cNvPr id="152" name="Flèche vers le bas 151"/>
          <p:cNvSpPr/>
          <p:nvPr/>
        </p:nvSpPr>
        <p:spPr>
          <a:xfrm>
            <a:off x="10515283" y="3273263"/>
            <a:ext cx="180000" cy="216000"/>
          </a:xfrm>
          <a:prstGeom prst="downArrow">
            <a:avLst>
              <a:gd name="adj1" fmla="val 40288"/>
              <a:gd name="adj2" fmla="val 40021"/>
            </a:avLst>
          </a:prstGeom>
          <a:solidFill>
            <a:srgbClr val="00A160"/>
          </a:solidFill>
          <a:ln w="31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53" name="Titre 2"/>
          <p:cNvSpPr>
            <a:spLocks noGrp="1"/>
          </p:cNvSpPr>
          <p:nvPr>
            <p:ph type="title"/>
          </p:nvPr>
        </p:nvSpPr>
        <p:spPr>
          <a:xfrm>
            <a:off x="278187" y="9976"/>
            <a:ext cx="11241813" cy="663459"/>
          </a:xfrm>
        </p:spPr>
        <p:txBody>
          <a:bodyPr/>
          <a:lstStyle/>
          <a:p>
            <a:r>
              <a:rPr lang="en-US" sz="2400" b="1" dirty="0"/>
              <a:t>Exxelia Film Capacitors – </a:t>
            </a:r>
            <a:r>
              <a:rPr lang="en-US" sz="2400" b="1" dirty="0">
                <a:solidFill>
                  <a:srgbClr val="00B050"/>
                </a:solidFill>
              </a:rPr>
              <a:t>PET technology for Space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1288" y="3770214"/>
            <a:ext cx="4692146" cy="280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50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CFDB20C-4A41-26DB-EF2E-1B0A3FB0B638}"/>
              </a:ext>
            </a:extLst>
          </p:cNvPr>
          <p:cNvSpPr/>
          <p:nvPr/>
        </p:nvSpPr>
        <p:spPr>
          <a:xfrm>
            <a:off x="228600" y="44624"/>
            <a:ext cx="78836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" sz="2000" dirty="0">
                <a:solidFill>
                  <a:prstClr val="white"/>
                </a:solidFill>
                <a:latin typeface="Calibri" pitchFamily="34" charset="0"/>
                <a:cs typeface="Arial" charset="0"/>
              </a:rPr>
              <a:t>Project objectives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27D7263-BF12-182F-0678-372A19B75A10}"/>
              </a:ext>
            </a:extLst>
          </p:cNvPr>
          <p:cNvSpPr txBox="1"/>
          <p:nvPr/>
        </p:nvSpPr>
        <p:spPr>
          <a:xfrm>
            <a:off x="1325170" y="456247"/>
            <a:ext cx="9153854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u="sng" dirty="0">
                <a:solidFill>
                  <a:srgbClr val="00B050"/>
                </a:solidFill>
              </a:rPr>
              <a:t>Objectives</a:t>
            </a:r>
            <a:r>
              <a:rPr lang="fr-FR" sz="2000" b="1" dirty="0">
                <a:solidFill>
                  <a:srgbClr val="00B050"/>
                </a:solidFill>
              </a:rPr>
              <a:t>: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b="1" dirty="0"/>
              <a:t>Improve temperature capability of SMD metallized PET capacitors for lead-free transition, preserving space-grade lifetime and reliability</a:t>
            </a:r>
          </a:p>
          <a:p>
            <a:pPr lvl="1"/>
            <a:endParaRPr lang="fr-FR" b="1" dirty="0"/>
          </a:p>
          <a:p>
            <a:pPr marL="800100" lvl="1" indent="-342900">
              <a:buFont typeface="+mj-lt"/>
              <a:buAutoNum type="arabicPeriod"/>
            </a:pPr>
            <a:r>
              <a:rPr lang="fr-FR" b="1" dirty="0" err="1"/>
              <a:t>Increase</a:t>
            </a:r>
            <a:r>
              <a:rPr lang="fr-FR" b="1" dirty="0"/>
              <a:t> </a:t>
            </a:r>
            <a:r>
              <a:rPr lang="fr-FR" b="1" dirty="0" err="1"/>
              <a:t>energy</a:t>
            </a:r>
            <a:r>
              <a:rPr lang="fr-FR" b="1" dirty="0"/>
              <a:t> </a:t>
            </a:r>
            <a:r>
              <a:rPr lang="fr-FR" b="1" dirty="0" err="1"/>
              <a:t>density</a:t>
            </a:r>
            <a:endParaRPr lang="fr-FR" b="1" dirty="0"/>
          </a:p>
          <a:p>
            <a:endParaRPr lang="fr-FR" sz="1600" dirty="0"/>
          </a:p>
          <a:p>
            <a:pPr algn="ctr"/>
            <a:r>
              <a:rPr lang="fr-FR" sz="2400" b="1" u="sng" dirty="0">
                <a:solidFill>
                  <a:srgbClr val="00B050"/>
                </a:solidFill>
              </a:rPr>
              <a:t>How to </a:t>
            </a:r>
            <a:r>
              <a:rPr lang="fr-FR" sz="2400" b="1" u="sng" dirty="0" err="1">
                <a:solidFill>
                  <a:srgbClr val="00B050"/>
                </a:solidFill>
              </a:rPr>
              <a:t>achieve</a:t>
            </a:r>
            <a:r>
              <a:rPr lang="fr-FR" sz="2400" b="1" u="sng" dirty="0">
                <a:solidFill>
                  <a:srgbClr val="00B050"/>
                </a:solidFill>
              </a:rPr>
              <a:t> </a:t>
            </a:r>
            <a:r>
              <a:rPr lang="fr-FR" sz="2400" b="1" u="sng" dirty="0" err="1">
                <a:solidFill>
                  <a:srgbClr val="00B050"/>
                </a:solidFill>
              </a:rPr>
              <a:t>those</a:t>
            </a:r>
            <a:r>
              <a:rPr lang="fr-FR" sz="2400" b="1" u="sng" dirty="0">
                <a:solidFill>
                  <a:srgbClr val="00B050"/>
                </a:solidFill>
              </a:rPr>
              <a:t> objectives</a:t>
            </a:r>
            <a:r>
              <a:rPr lang="fr-FR" sz="2000" b="1" dirty="0">
                <a:solidFill>
                  <a:srgbClr val="00B050"/>
                </a:solidFill>
              </a:rPr>
              <a:t>:</a:t>
            </a:r>
            <a:endParaRPr lang="fr-FR" sz="2000" dirty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u="sng" dirty="0" err="1">
                <a:solidFill>
                  <a:srgbClr val="00B050"/>
                </a:solidFill>
              </a:rPr>
              <a:t>Objectve</a:t>
            </a:r>
            <a:r>
              <a:rPr lang="fr-FR" b="1" u="sng" dirty="0">
                <a:solidFill>
                  <a:srgbClr val="00B050"/>
                </a:solidFill>
              </a:rPr>
              <a:t> 1</a:t>
            </a:r>
            <a:r>
              <a:rPr lang="fr-FR" b="1" dirty="0">
                <a:solidFill>
                  <a:srgbClr val="00B050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B05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1/ </a:t>
            </a:r>
            <a:r>
              <a:rPr lang="fr-FR" sz="1600" b="1" dirty="0" err="1"/>
              <a:t>Capacitors</a:t>
            </a:r>
            <a:r>
              <a:rPr lang="fr-FR" sz="1600" b="1" dirty="0"/>
              <a:t>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r-FR" sz="1600" dirty="0" err="1"/>
              <a:t>Improve</a:t>
            </a:r>
            <a:r>
              <a:rPr lang="fr-FR" sz="1600" dirty="0"/>
              <a:t> the process for </a:t>
            </a:r>
            <a:r>
              <a:rPr lang="fr-FR" sz="1600" dirty="0" err="1"/>
              <a:t>better</a:t>
            </a:r>
            <a:r>
              <a:rPr lang="fr-FR" sz="1600" dirty="0"/>
              <a:t> </a:t>
            </a:r>
            <a:r>
              <a:rPr lang="fr-FR" sz="1600" dirty="0" err="1"/>
              <a:t>temperature</a:t>
            </a:r>
            <a:r>
              <a:rPr lang="fr-FR" sz="1600" dirty="0"/>
              <a:t> </a:t>
            </a:r>
            <a:r>
              <a:rPr lang="fr-FR" sz="1600" dirty="0" err="1"/>
              <a:t>resistance</a:t>
            </a:r>
            <a:r>
              <a:rPr lang="fr-FR" sz="1600" dirty="0"/>
              <a:t> of </a:t>
            </a:r>
            <a:r>
              <a:rPr lang="fr-FR" sz="1600" dirty="0" err="1"/>
              <a:t>capacitors</a:t>
            </a:r>
            <a:endParaRPr lang="fr-FR" sz="16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r-FR" sz="1600" dirty="0" err="1"/>
              <a:t>Simulate</a:t>
            </a:r>
            <a:r>
              <a:rPr lang="fr-FR" sz="1600" dirty="0"/>
              <a:t> the </a:t>
            </a:r>
            <a:r>
              <a:rPr lang="fr-FR" sz="1600" dirty="0" err="1"/>
              <a:t>temperature</a:t>
            </a:r>
            <a:r>
              <a:rPr lang="fr-FR" sz="1600" dirty="0"/>
              <a:t> distribution </a:t>
            </a:r>
            <a:r>
              <a:rPr lang="fr-FR" sz="1600" dirty="0" err="1"/>
              <a:t>inside</a:t>
            </a:r>
            <a:r>
              <a:rPr lang="fr-FR" sz="1600" dirty="0"/>
              <a:t> the </a:t>
            </a:r>
            <a:r>
              <a:rPr lang="fr-FR" sz="1600" dirty="0" err="1"/>
              <a:t>capacitor</a:t>
            </a:r>
            <a:r>
              <a:rPr lang="fr-FR" sz="1600" dirty="0"/>
              <a:t> by </a:t>
            </a:r>
            <a:r>
              <a:rPr lang="fr-FR" sz="1600" dirty="0" err="1"/>
              <a:t>Comsol</a:t>
            </a:r>
            <a:r>
              <a:rPr lang="fr-FR" sz="1600" dirty="0"/>
              <a:t> simulation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r-FR" sz="1600" dirty="0" err="1"/>
              <a:t>Optimize</a:t>
            </a:r>
            <a:r>
              <a:rPr lang="fr-FR" sz="1600" dirty="0"/>
              <a:t> the surface </a:t>
            </a:r>
            <a:r>
              <a:rPr lang="fr-FR" sz="1600" dirty="0" err="1"/>
              <a:t>treatment</a:t>
            </a:r>
            <a:r>
              <a:rPr lang="fr-FR" sz="1600" dirty="0"/>
              <a:t> of </a:t>
            </a:r>
            <a:r>
              <a:rPr lang="fr-FR" sz="1600" dirty="0" err="1"/>
              <a:t>terminals</a:t>
            </a:r>
            <a:endParaRPr lang="fr-FR" sz="1600" dirty="0"/>
          </a:p>
          <a:p>
            <a:pPr marL="1657350" lvl="3" indent="-285750"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2/ </a:t>
            </a:r>
            <a:r>
              <a:rPr lang="fr-FR" sz="1600" b="1" dirty="0"/>
              <a:t>PCB </a:t>
            </a:r>
            <a:r>
              <a:rPr lang="fr-FR" sz="1600" b="1" dirty="0" err="1"/>
              <a:t>assembly</a:t>
            </a:r>
            <a:r>
              <a:rPr lang="fr-FR" sz="1600" b="1" dirty="0"/>
              <a:t>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r-FR" sz="1600" dirty="0" err="1"/>
              <a:t>Optimize</a:t>
            </a:r>
            <a:r>
              <a:rPr lang="fr-FR" sz="1600" dirty="0"/>
              <a:t> </a:t>
            </a:r>
            <a:r>
              <a:rPr lang="fr-FR" sz="1600" dirty="0" err="1"/>
              <a:t>soldering</a:t>
            </a:r>
            <a:r>
              <a:rPr lang="fr-FR" sz="1600" dirty="0"/>
              <a:t> </a:t>
            </a:r>
            <a:r>
              <a:rPr lang="fr-FR" sz="1600" dirty="0" err="1"/>
              <a:t>parameters</a:t>
            </a:r>
            <a:r>
              <a:rPr lang="fr-FR" sz="1600" dirty="0"/>
              <a:t> (</a:t>
            </a:r>
            <a:r>
              <a:rPr lang="fr-FR" sz="1600" dirty="0" err="1"/>
              <a:t>temperature</a:t>
            </a:r>
            <a:r>
              <a:rPr lang="fr-FR" sz="1600" dirty="0"/>
              <a:t> cycle)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r-FR" sz="1600" dirty="0" err="1"/>
              <a:t>Selection</a:t>
            </a:r>
            <a:r>
              <a:rPr lang="fr-FR" sz="1600" dirty="0"/>
              <a:t> of </a:t>
            </a:r>
            <a:r>
              <a:rPr lang="fr-FR" sz="1600" dirty="0" err="1"/>
              <a:t>suitable</a:t>
            </a:r>
            <a:r>
              <a:rPr lang="fr-FR" sz="1600" dirty="0"/>
              <a:t> RoHS </a:t>
            </a:r>
            <a:r>
              <a:rPr lang="fr-FR" sz="1600" dirty="0" err="1"/>
              <a:t>alloys</a:t>
            </a:r>
            <a:endParaRPr lang="fr-FR" sz="16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r-FR" sz="1600" dirty="0" err="1"/>
              <a:t>Others</a:t>
            </a:r>
            <a:r>
              <a:rPr lang="fr-FR" sz="1600" dirty="0"/>
              <a:t>: PCB (layer </a:t>
            </a:r>
            <a:r>
              <a:rPr lang="fr-FR" sz="1600" dirty="0" err="1"/>
              <a:t>thickness</a:t>
            </a:r>
            <a:r>
              <a:rPr lang="fr-FR" sz="1600" dirty="0"/>
              <a:t>, </a:t>
            </a:r>
            <a:r>
              <a:rPr lang="fr-FR" sz="1600" dirty="0" err="1"/>
              <a:t>coating</a:t>
            </a:r>
            <a:r>
              <a:rPr lang="fr-FR" sz="1600" dirty="0"/>
              <a:t>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u="sng" dirty="0">
                <a:solidFill>
                  <a:srgbClr val="00B050"/>
                </a:solidFill>
              </a:rPr>
              <a:t>Objective 2</a:t>
            </a:r>
            <a:r>
              <a:rPr lang="fr-FR" b="1" dirty="0">
                <a:solidFill>
                  <a:srgbClr val="00B050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b="1" dirty="0">
              <a:solidFill>
                <a:srgbClr val="00B05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Scan the full </a:t>
            </a:r>
            <a:r>
              <a:rPr lang="fr-FR" sz="1600" dirty="0" err="1"/>
              <a:t>product</a:t>
            </a:r>
            <a:r>
              <a:rPr lang="fr-FR" sz="1600" dirty="0"/>
              <a:t> range and </a:t>
            </a:r>
            <a:r>
              <a:rPr lang="fr-FR" sz="1600" dirty="0" err="1"/>
              <a:t>identify</a:t>
            </a:r>
            <a:r>
              <a:rPr lang="fr-FR" sz="1600" dirty="0"/>
              <a:t> capacitance / voltage values </a:t>
            </a:r>
            <a:r>
              <a:rPr lang="fr-FR" sz="1600" dirty="0" err="1"/>
              <a:t>where</a:t>
            </a:r>
            <a:r>
              <a:rPr lang="fr-FR" sz="1600" dirty="0"/>
              <a:t> an </a:t>
            </a:r>
            <a:r>
              <a:rPr lang="fr-FR" sz="1600" dirty="0" err="1"/>
              <a:t>increase</a:t>
            </a:r>
            <a:r>
              <a:rPr lang="fr-FR" sz="1600" dirty="0"/>
              <a:t> of voltage stress </a:t>
            </a:r>
            <a:r>
              <a:rPr lang="fr-FR" sz="1600" dirty="0" err="1"/>
              <a:t>is</a:t>
            </a:r>
            <a:r>
              <a:rPr lang="fr-FR" sz="1600" dirty="0"/>
              <a:t> possible </a:t>
            </a:r>
          </a:p>
          <a:p>
            <a:pPr lvl="2"/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405108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7A0C63E-EB99-9B45-CE5A-F9A87563502B}"/>
              </a:ext>
            </a:extLst>
          </p:cNvPr>
          <p:cNvSpPr/>
          <p:nvPr/>
        </p:nvSpPr>
        <p:spPr>
          <a:xfrm>
            <a:off x="2168433" y="4626864"/>
            <a:ext cx="3209544" cy="122529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E28CB2-11B8-A548-6E15-309CB017C5AA}"/>
              </a:ext>
            </a:extLst>
          </p:cNvPr>
          <p:cNvSpPr/>
          <p:nvPr/>
        </p:nvSpPr>
        <p:spPr>
          <a:xfrm>
            <a:off x="228600" y="44624"/>
            <a:ext cx="78836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 standard SMD film </a:t>
            </a:r>
            <a:r>
              <a:rPr lang="fr-FR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capacitors</a:t>
            </a:r>
            <a:r>
              <a:rPr lang="fr-FR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fr-FR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processed</a:t>
            </a:r>
            <a:r>
              <a:rPr lang="fr-FR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 RoHS compliant? </a:t>
            </a:r>
            <a:endParaRPr lang="en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83EA8C3-8E64-A09C-7785-EF831A6357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904430"/>
              </p:ext>
            </p:extLst>
          </p:nvPr>
        </p:nvGraphicFramePr>
        <p:xfrm>
          <a:off x="594360" y="695327"/>
          <a:ext cx="6821424" cy="2472670"/>
        </p:xfrm>
        <a:graphic>
          <a:graphicData uri="http://schemas.openxmlformats.org/drawingml/2006/table">
            <a:tbl>
              <a:tblPr/>
              <a:tblGrid>
                <a:gridCol w="1010402">
                  <a:extLst>
                    <a:ext uri="{9D8B030D-6E8A-4147-A177-3AD203B41FA5}">
                      <a16:colId xmlns:a16="http://schemas.microsoft.com/office/drawing/2014/main" val="2002798094"/>
                    </a:ext>
                  </a:extLst>
                </a:gridCol>
                <a:gridCol w="1141162">
                  <a:extLst>
                    <a:ext uri="{9D8B030D-6E8A-4147-A177-3AD203B41FA5}">
                      <a16:colId xmlns:a16="http://schemas.microsoft.com/office/drawing/2014/main" val="351977564"/>
                    </a:ext>
                  </a:extLst>
                </a:gridCol>
                <a:gridCol w="1408242">
                  <a:extLst>
                    <a:ext uri="{9D8B030D-6E8A-4147-A177-3AD203B41FA5}">
                      <a16:colId xmlns:a16="http://schemas.microsoft.com/office/drawing/2014/main" val="4289361596"/>
                    </a:ext>
                  </a:extLst>
                </a:gridCol>
                <a:gridCol w="1529643">
                  <a:extLst>
                    <a:ext uri="{9D8B030D-6E8A-4147-A177-3AD203B41FA5}">
                      <a16:colId xmlns:a16="http://schemas.microsoft.com/office/drawing/2014/main" val="3675568880"/>
                    </a:ext>
                  </a:extLst>
                </a:gridCol>
                <a:gridCol w="1731975">
                  <a:extLst>
                    <a:ext uri="{9D8B030D-6E8A-4147-A177-3AD203B41FA5}">
                      <a16:colId xmlns:a16="http://schemas.microsoft.com/office/drawing/2014/main" val="1418689906"/>
                    </a:ext>
                  </a:extLst>
                </a:gridCol>
              </a:tblGrid>
              <a:tr h="499795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1" i="0" u="none" strike="noStrike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Dielectrics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1" i="0" u="none" strike="noStrike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Technology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1" i="0" u="none" strike="noStrike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Capacitance Range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1" i="0" u="none" strike="noStrike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Voltage Range (V</a:t>
                      </a:r>
                      <a:r>
                        <a:rPr lang="fr-FR" sz="1400" b="1" i="0" u="none" strike="noStrike" baseline="-2500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DC</a:t>
                      </a:r>
                      <a:r>
                        <a:rPr lang="fr-FR" sz="1400" b="1" i="0" u="none" strike="noStrike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)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1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Re-flow </a:t>
                      </a:r>
                      <a:r>
                        <a:rPr lang="fr-FR" sz="1400" b="1" i="0" u="none" strike="noStrike" dirty="0" err="1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soldering</a:t>
                      </a:r>
                      <a:r>
                        <a:rPr lang="fr-FR" sz="1400" b="1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 </a:t>
                      </a:r>
                      <a:r>
                        <a:rPr lang="fr-FR" sz="1400" b="1" i="0" u="none" strike="noStrike" dirty="0" err="1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T</a:t>
                      </a:r>
                      <a:r>
                        <a:rPr lang="fr-FR" sz="1400" b="1" i="0" u="none" strike="noStrike" baseline="-25000" dirty="0" err="1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max</a:t>
                      </a:r>
                      <a:r>
                        <a:rPr lang="fr-FR" sz="1400" b="1" i="0" u="none" strike="noStrike" dirty="0" err="1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°C</a:t>
                      </a:r>
                      <a:endParaRPr lang="fr-FR" sz="1400" b="1" i="0" u="none" strike="noStrike" dirty="0">
                        <a:solidFill>
                          <a:srgbClr val="1F1F1F"/>
                        </a:solidFill>
                        <a:effectLst/>
                        <a:latin typeface="LMRoman10" panose="02000503020200000003" pitchFamily="50" charset="0"/>
                        <a:cs typeface="LMRoman10" panose="02000503020200000003" pitchFamily="50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6742015"/>
                  </a:ext>
                </a:extLst>
              </a:tr>
              <a:tr h="370845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PET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Wound/Box encapsulated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0.01µF – 6.8 µF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63 V – 1000 V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220° - 250°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871262"/>
                  </a:ext>
                </a:extLst>
              </a:tr>
              <a:tr h="381147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PPS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0.01µF – 2.2 µF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250</a:t>
                      </a:r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°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LMRoman10" panose="02000503020200000003" pitchFamily="50" charset="0"/>
                        <a:cs typeface="LMRoman10" panose="02000503020200000003" pitchFamily="50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8754808"/>
                  </a:ext>
                </a:extLst>
              </a:tr>
              <a:tr h="499795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PEN 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 err="1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Stacked</a:t>
                      </a:r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/</a:t>
                      </a:r>
                      <a:r>
                        <a:rPr lang="fr-FR" sz="1400" b="0" i="0" u="none" strike="noStrike" dirty="0" err="1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Bare</a:t>
                      </a:r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0.001µF – 4.7 µF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25 V - 1000 V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240° - 255°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5132309"/>
                  </a:ext>
                </a:extLst>
              </a:tr>
              <a:tr h="370845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PPS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1nF – 0.22 µF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16 V – 50 V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250° - 260°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5606537"/>
                  </a:ext>
                </a:extLst>
              </a:tr>
              <a:tr h="35024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PET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FR" sz="1400" b="0" i="0" u="none" strike="noStrike" dirty="0">
                        <a:solidFill>
                          <a:srgbClr val="1F1F1F"/>
                        </a:solidFill>
                        <a:effectLst/>
                        <a:latin typeface="LMRoman10" panose="02000503020200000003" pitchFamily="50" charset="0"/>
                        <a:cs typeface="LMRoman10" panose="02000503020200000003" pitchFamily="50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10nF – 4.7 </a:t>
                      </a:r>
                      <a:r>
                        <a:rPr lang="fr-FR" sz="1400" b="0" i="0" u="none" strike="noStrike" dirty="0" err="1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uF</a:t>
                      </a:r>
                      <a:endParaRPr lang="fr-FR" sz="1400" b="0" i="0" u="none" strike="noStrike" dirty="0">
                        <a:solidFill>
                          <a:srgbClr val="1F1F1F"/>
                        </a:solidFill>
                        <a:effectLst/>
                        <a:latin typeface="LMRoman10" panose="02000503020200000003" pitchFamily="50" charset="0"/>
                        <a:cs typeface="LMRoman10" panose="02000503020200000003" pitchFamily="50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63 V – 630 V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240° - 245°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7349948"/>
                  </a:ext>
                </a:extLst>
              </a:tr>
            </a:tbl>
          </a:graphicData>
        </a:graphic>
      </p:graphicFrame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4D354E5-BB43-A9A0-5393-D1194FC1FE21}"/>
              </a:ext>
            </a:extLst>
          </p:cNvPr>
          <p:cNvSpPr/>
          <p:nvPr/>
        </p:nvSpPr>
        <p:spPr>
          <a:xfrm>
            <a:off x="8112224" y="817528"/>
            <a:ext cx="3658198" cy="2321993"/>
          </a:xfrm>
          <a:prstGeom prst="roundRect">
            <a:avLst>
              <a:gd name="adj" fmla="val 5500"/>
            </a:avLst>
          </a:prstGeom>
          <a:solidFill>
            <a:srgbClr val="F79646">
              <a:lumMod val="20000"/>
              <a:lumOff val="80000"/>
            </a:srgbClr>
          </a:solidFill>
          <a:ln w="12700" cap="flat" cmpd="sng" algn="ctr">
            <a:noFill/>
            <a:prstDash val="solid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1F1F1F"/>
                </a:solidFill>
                <a:latin typeface="Calibri"/>
              </a:rPr>
              <a:t>Benchmark of commercial SMD film capacitor offerings :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Dielectric films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(PET, PEN, PPS).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Technologies (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stacked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vs.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wound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 and (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Encapsulated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vs.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Bare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dirty="0">
                <a:solidFill>
                  <a:srgbClr val="1F1F1F"/>
                </a:solidFill>
                <a:latin typeface="Calibri"/>
              </a:rPr>
              <a:t>Commercial offerings mainly focus on </a:t>
            </a:r>
            <a:r>
              <a:rPr lang="en-US" sz="1400" b="1" dirty="0">
                <a:solidFill>
                  <a:srgbClr val="1F1F1F"/>
                </a:solidFill>
                <a:latin typeface="Calibri"/>
              </a:rPr>
              <a:t>lower capacitance </a:t>
            </a:r>
            <a:r>
              <a:rPr lang="en-US" sz="1400" dirty="0">
                <a:solidFill>
                  <a:srgbClr val="1F1F1F"/>
                </a:solidFill>
                <a:latin typeface="Calibri"/>
              </a:rPr>
              <a:t>ranges.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6C6E96-0A46-A53C-D39D-86BBE2F52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1688" y="3935752"/>
            <a:ext cx="4016967" cy="232199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15648F2-B1CC-C771-2BE9-574FF0BE53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8655" y="3718480"/>
            <a:ext cx="2393345" cy="291002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FC3AA31-1385-9DA8-DC16-4D0DCD0ED5ED}"/>
              </a:ext>
            </a:extLst>
          </p:cNvPr>
          <p:cNvSpPr txBox="1"/>
          <p:nvPr/>
        </p:nvSpPr>
        <p:spPr>
          <a:xfrm>
            <a:off x="2534229" y="4777847"/>
            <a:ext cx="25463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u="sng" dirty="0"/>
              <a:t>Our range</a:t>
            </a:r>
            <a:r>
              <a:rPr lang="fr-FR" b="1" dirty="0"/>
              <a:t>:</a:t>
            </a:r>
          </a:p>
          <a:p>
            <a:r>
              <a:rPr lang="fr-FR" b="1" dirty="0"/>
              <a:t>	50V to 1250 V</a:t>
            </a:r>
          </a:p>
          <a:p>
            <a:r>
              <a:rPr lang="fr-FR" b="1" dirty="0"/>
              <a:t>	10nF to 200µF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FB5CCB5-1CF1-B7A7-ABA5-ED00B50381CA}"/>
              </a:ext>
            </a:extLst>
          </p:cNvPr>
          <p:cNvSpPr txBox="1"/>
          <p:nvPr/>
        </p:nvSpPr>
        <p:spPr>
          <a:xfrm>
            <a:off x="8112224" y="6181344"/>
            <a:ext cx="2077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/>
              <a:t>Stacked</a:t>
            </a:r>
            <a:r>
              <a:rPr lang="fr-FR" b="1" dirty="0"/>
              <a:t> </a:t>
            </a:r>
            <a:r>
              <a:rPr lang="fr-FR" b="1" dirty="0" err="1"/>
              <a:t>vs.wound</a:t>
            </a:r>
            <a:endParaRPr lang="fr-FR" b="1" dirty="0"/>
          </a:p>
        </p:txBody>
      </p:sp>
      <p:sp>
        <p:nvSpPr>
          <p:cNvPr id="7" name="Flèche : double flèche verticale 6">
            <a:extLst>
              <a:ext uri="{FF2B5EF4-FFF2-40B4-BE49-F238E27FC236}">
                <a16:creationId xmlns:a16="http://schemas.microsoft.com/office/drawing/2014/main" id="{E2238A89-1793-D24E-CF00-0B6802648029}"/>
              </a:ext>
            </a:extLst>
          </p:cNvPr>
          <p:cNvSpPr/>
          <p:nvPr/>
        </p:nvSpPr>
        <p:spPr>
          <a:xfrm>
            <a:off x="3410712" y="3429000"/>
            <a:ext cx="630936" cy="1046881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47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E28CB2-11B8-A548-6E15-309CB017C5AA}"/>
              </a:ext>
            </a:extLst>
          </p:cNvPr>
          <p:cNvSpPr/>
          <p:nvPr/>
        </p:nvSpPr>
        <p:spPr>
          <a:xfrm>
            <a:off x="512064" y="21140"/>
            <a:ext cx="78836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Which</a:t>
            </a:r>
            <a:r>
              <a:rPr lang="fr-FR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dielectric</a:t>
            </a:r>
            <a:r>
              <a:rPr lang="fr-FR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fr-FR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best candidate ?</a:t>
            </a:r>
            <a:endParaRPr lang="en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08BE1AD-0544-2159-1383-EC3597FD35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416610"/>
              </p:ext>
            </p:extLst>
          </p:nvPr>
        </p:nvGraphicFramePr>
        <p:xfrm>
          <a:off x="1197925" y="649256"/>
          <a:ext cx="9377770" cy="5107571"/>
        </p:xfrm>
        <a:graphic>
          <a:graphicData uri="http://schemas.openxmlformats.org/drawingml/2006/table">
            <a:tbl>
              <a:tblPr/>
              <a:tblGrid>
                <a:gridCol w="1568357">
                  <a:extLst>
                    <a:ext uri="{9D8B030D-6E8A-4147-A177-3AD203B41FA5}">
                      <a16:colId xmlns:a16="http://schemas.microsoft.com/office/drawing/2014/main" val="3301192849"/>
                    </a:ext>
                  </a:extLst>
                </a:gridCol>
                <a:gridCol w="1568357">
                  <a:extLst>
                    <a:ext uri="{9D8B030D-6E8A-4147-A177-3AD203B41FA5}">
                      <a16:colId xmlns:a16="http://schemas.microsoft.com/office/drawing/2014/main" val="1545070684"/>
                    </a:ext>
                  </a:extLst>
                </a:gridCol>
                <a:gridCol w="1568357">
                  <a:extLst>
                    <a:ext uri="{9D8B030D-6E8A-4147-A177-3AD203B41FA5}">
                      <a16:colId xmlns:a16="http://schemas.microsoft.com/office/drawing/2014/main" val="2454373745"/>
                    </a:ext>
                  </a:extLst>
                </a:gridCol>
                <a:gridCol w="1568357">
                  <a:extLst>
                    <a:ext uri="{9D8B030D-6E8A-4147-A177-3AD203B41FA5}">
                      <a16:colId xmlns:a16="http://schemas.microsoft.com/office/drawing/2014/main" val="2115105778"/>
                    </a:ext>
                  </a:extLst>
                </a:gridCol>
                <a:gridCol w="1582021">
                  <a:extLst>
                    <a:ext uri="{9D8B030D-6E8A-4147-A177-3AD203B41FA5}">
                      <a16:colId xmlns:a16="http://schemas.microsoft.com/office/drawing/2014/main" val="735579676"/>
                    </a:ext>
                  </a:extLst>
                </a:gridCol>
                <a:gridCol w="1522321">
                  <a:extLst>
                    <a:ext uri="{9D8B030D-6E8A-4147-A177-3AD203B41FA5}">
                      <a16:colId xmlns:a16="http://schemas.microsoft.com/office/drawing/2014/main" val="858999182"/>
                    </a:ext>
                  </a:extLst>
                </a:gridCol>
              </a:tblGrid>
              <a:tr h="357133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1" i="0" u="none" strike="noStrike" dirty="0" err="1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Property</a:t>
                      </a:r>
                      <a:endParaRPr lang="fr-FR" sz="1400" b="1" i="0" u="none" strike="noStrike" dirty="0">
                        <a:solidFill>
                          <a:srgbClr val="1F1F1F"/>
                        </a:solidFill>
                        <a:effectLst/>
                        <a:latin typeface="LMRoman10" panose="02000503020200000003" pitchFamily="50" charset="0"/>
                        <a:cs typeface="LMRoman10" panose="02000503020200000003" pitchFamily="50" charset="0"/>
                      </a:endParaRPr>
                    </a:p>
                  </a:txBody>
                  <a:tcPr marL="75749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1" i="0" u="none" strike="noStrike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PP (Standard)</a:t>
                      </a:r>
                    </a:p>
                  </a:txBody>
                  <a:tcPr marL="75749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1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PPHT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1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PET (Standard)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1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PEN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1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PPS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8397882"/>
                  </a:ext>
                </a:extLst>
              </a:tr>
              <a:tr h="357133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1" i="0" u="none" strike="noStrike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Relative Permittivity </a:t>
                      </a:r>
                    </a:p>
                  </a:txBody>
                  <a:tcPr marL="75749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2,2</a:t>
                      </a:r>
                    </a:p>
                  </a:txBody>
                  <a:tcPr marL="75749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2,2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3,2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3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3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4283233"/>
                  </a:ext>
                </a:extLst>
              </a:tr>
              <a:tr h="325746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1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Breakdown </a:t>
                      </a:r>
                    </a:p>
                  </a:txBody>
                  <a:tcPr marL="75749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600 V/µm</a:t>
                      </a:r>
                    </a:p>
                  </a:txBody>
                  <a:tcPr marL="75749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700 V/µm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350 V/µm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300 V/µm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350 V/µm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16671"/>
                  </a:ext>
                </a:extLst>
              </a:tr>
              <a:tr h="432121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1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Operating voltage stress</a:t>
                      </a:r>
                    </a:p>
                  </a:txBody>
                  <a:tcPr marL="75749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200-250 V/µm</a:t>
                      </a:r>
                    </a:p>
                  </a:txBody>
                  <a:tcPr marL="75749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200-250 V/µm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125 V/µm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100 V/µm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80 V/µm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1580796"/>
                  </a:ext>
                </a:extLst>
              </a:tr>
              <a:tr h="432121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1" i="0" u="none" strike="noStrike" dirty="0" err="1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Melting</a:t>
                      </a:r>
                      <a:r>
                        <a:rPr lang="fr-FR" sz="1400" b="1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 point </a:t>
                      </a:r>
                      <a:r>
                        <a:rPr lang="fr-FR" sz="1400" b="1" i="0" u="none" strike="noStrike" dirty="0" err="1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Temperature</a:t>
                      </a:r>
                      <a:r>
                        <a:rPr lang="fr-FR" sz="1400" b="1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    </a:t>
                      </a:r>
                    </a:p>
                  </a:txBody>
                  <a:tcPr marL="75749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168°C</a:t>
                      </a:r>
                    </a:p>
                  </a:txBody>
                  <a:tcPr marL="75749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173°C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255°C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265°C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285°C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9616053"/>
                  </a:ext>
                </a:extLst>
              </a:tr>
              <a:tr h="432121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1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Max operating </a:t>
                      </a:r>
                      <a:r>
                        <a:rPr lang="fr-FR" sz="1400" b="1" i="0" u="none" strike="noStrike" dirty="0" err="1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Temperature</a:t>
                      </a:r>
                      <a:endParaRPr lang="fr-FR" sz="1400" b="1" i="0" u="none" strike="noStrike" dirty="0">
                        <a:solidFill>
                          <a:srgbClr val="1F1F1F"/>
                        </a:solidFill>
                        <a:effectLst/>
                        <a:latin typeface="LMRoman10" panose="02000503020200000003" pitchFamily="50" charset="0"/>
                        <a:cs typeface="LMRoman10" panose="02000503020200000003" pitchFamily="50" charset="0"/>
                      </a:endParaRPr>
                    </a:p>
                  </a:txBody>
                  <a:tcPr marL="75749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105°C</a:t>
                      </a:r>
                    </a:p>
                  </a:txBody>
                  <a:tcPr marL="75749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140°C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125°C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150°C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180°C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4936641"/>
                  </a:ext>
                </a:extLst>
              </a:tr>
              <a:tr h="325746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1" i="0" u="none" strike="noStrike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Self-Healing</a:t>
                      </a:r>
                    </a:p>
                  </a:txBody>
                  <a:tcPr marL="75749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Excellent</a:t>
                      </a:r>
                    </a:p>
                  </a:txBody>
                  <a:tcPr marL="75749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Excellent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Good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 err="1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Moderate</a:t>
                      </a:r>
                      <a:endParaRPr lang="fr-FR" sz="1400" b="0" i="0" u="none" strike="noStrike" dirty="0">
                        <a:solidFill>
                          <a:srgbClr val="1F1F1F"/>
                        </a:solidFill>
                        <a:effectLst/>
                        <a:latin typeface="LMRoman10" panose="02000503020200000003" pitchFamily="50" charset="0"/>
                        <a:cs typeface="LMRoman10" panose="02000503020200000003" pitchFamily="50" charset="0"/>
                      </a:endParaRP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Poor 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642385"/>
                  </a:ext>
                </a:extLst>
              </a:tr>
              <a:tr h="357133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1" i="0" u="none" strike="noStrike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Min, Thickness (µm)</a:t>
                      </a:r>
                    </a:p>
                  </a:txBody>
                  <a:tcPr marL="75749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2,2</a:t>
                      </a:r>
                    </a:p>
                  </a:txBody>
                  <a:tcPr marL="75749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1,9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0,9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1,4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1,2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702895"/>
                  </a:ext>
                </a:extLst>
              </a:tr>
              <a:tr h="432121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1" i="0" u="none" strike="noStrike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Dissipation Factor (ESR)</a:t>
                      </a:r>
                    </a:p>
                  </a:txBody>
                  <a:tcPr marL="75749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Very Low</a:t>
                      </a:r>
                    </a:p>
                  </a:txBody>
                  <a:tcPr marL="75749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Very Low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 High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 err="1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Moderate</a:t>
                      </a:r>
                      <a:endParaRPr lang="fr-FR" sz="1400" b="0" i="0" u="none" strike="noStrike" dirty="0">
                        <a:solidFill>
                          <a:srgbClr val="1F1F1F"/>
                        </a:solidFill>
                        <a:effectLst/>
                        <a:latin typeface="LMRoman10" panose="02000503020200000003" pitchFamily="50" charset="0"/>
                        <a:cs typeface="LMRoman10" panose="02000503020200000003" pitchFamily="50" charset="0"/>
                      </a:endParaRP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Low</a:t>
                      </a: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5678465"/>
                  </a:ext>
                </a:extLst>
              </a:tr>
              <a:tr h="1488124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b="1" i="0" u="none" strike="noStrike" dirty="0">
                          <a:solidFill>
                            <a:srgbClr val="1F1F1F"/>
                          </a:solidFill>
                          <a:effectLst/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Conclusion</a:t>
                      </a:r>
                    </a:p>
                  </a:txBody>
                  <a:tcPr marL="75749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(-) :</a:t>
                      </a:r>
                      <a:r>
                        <a:rPr lang="en-US" sz="1400" dirty="0"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 Melting point too low for reflow. Low permittivity prevents miniaturization.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REJECTED</a:t>
                      </a:r>
                      <a:endParaRPr lang="en-US" sz="1400" dirty="0">
                        <a:effectLst/>
                        <a:latin typeface="LMRoman10" panose="02000503020200000003" pitchFamily="50" charset="0"/>
                        <a:cs typeface="LMRoman10" panose="02000503020200000003" pitchFamily="50" charset="0"/>
                      </a:endParaRPr>
                    </a:p>
                  </a:txBody>
                  <a:tcPr marL="75749" marR="8417" marT="84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(-) :</a:t>
                      </a:r>
                      <a:r>
                        <a:rPr lang="en-US" sz="1400" dirty="0"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 Melting point too low for reflow. Low permittivity prevents miniaturization.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REJECTED</a:t>
                      </a:r>
                      <a:endParaRPr lang="en-US" sz="1400" dirty="0">
                        <a:effectLst/>
                        <a:latin typeface="LMRoman10" panose="02000503020200000003" pitchFamily="50" charset="0"/>
                        <a:cs typeface="LMRoman10" panose="02000503020200000003" pitchFamily="50" charset="0"/>
                      </a:endParaRP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dirty="0"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(-) :</a:t>
                      </a:r>
                      <a:r>
                        <a:rPr lang="en-US" sz="1400" dirty="0"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 Melting point and Max temperature low for  lead-free reflow.</a:t>
                      </a:r>
                    </a:p>
                    <a:p>
                      <a:pPr algn="l" rtl="0" fontAlgn="ctr"/>
                      <a:r>
                        <a:rPr lang="en-US" sz="1400" b="1" dirty="0"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CANDIDATE </a:t>
                      </a:r>
                      <a:endParaRPr lang="fr-FR" sz="1400" b="0" i="0" u="none" strike="noStrike" dirty="0">
                        <a:solidFill>
                          <a:srgbClr val="1F1F1F"/>
                        </a:solidFill>
                        <a:effectLst/>
                        <a:latin typeface="LMRoman10" panose="02000503020200000003" pitchFamily="50" charset="0"/>
                        <a:cs typeface="LMRoman10" panose="02000503020200000003" pitchFamily="50" charset="0"/>
                      </a:endParaRP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dirty="0"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(-) :</a:t>
                      </a:r>
                      <a:r>
                        <a:rPr lang="en-US" sz="1400" dirty="0"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 Limits high-gradient designs.</a:t>
                      </a:r>
                    </a:p>
                    <a:p>
                      <a:pPr algn="l" rtl="0" fontAlgn="ctr"/>
                      <a:r>
                        <a:rPr lang="en-US" sz="1400" b="1" dirty="0"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CANDIDATE</a:t>
                      </a:r>
                      <a:endParaRPr lang="fr-FR" sz="1400" b="0" i="0" u="none" strike="noStrike" dirty="0">
                        <a:solidFill>
                          <a:srgbClr val="1F1F1F"/>
                        </a:solidFill>
                        <a:effectLst/>
                        <a:latin typeface="LMRoman10" panose="02000503020200000003" pitchFamily="50" charset="0"/>
                        <a:cs typeface="LMRoman10" panose="02000503020200000003" pitchFamily="50" charset="0"/>
                      </a:endParaRP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dirty="0"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(-)</a:t>
                      </a:r>
                      <a:r>
                        <a:rPr lang="en-US" sz="1400" dirty="0"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 Poor self-healing; limits miniaturization.</a:t>
                      </a:r>
                    </a:p>
                    <a:p>
                      <a:pPr algn="l" rtl="0" fontAlgn="ctr"/>
                      <a:r>
                        <a:rPr lang="en-US" sz="1400" b="1" dirty="0">
                          <a:latin typeface="LMRoman10" panose="02000503020200000003" pitchFamily="50" charset="0"/>
                          <a:cs typeface="LMRoman10" panose="02000503020200000003" pitchFamily="50" charset="0"/>
                        </a:rPr>
                        <a:t>REJECTED</a:t>
                      </a:r>
                      <a:endParaRPr lang="fr-FR" sz="1400" b="0" i="0" u="none" strike="noStrike" dirty="0">
                        <a:solidFill>
                          <a:srgbClr val="1F1F1F"/>
                        </a:solidFill>
                        <a:effectLst/>
                        <a:latin typeface="LMRoman10" panose="02000503020200000003" pitchFamily="50" charset="0"/>
                        <a:cs typeface="LMRoman10" panose="02000503020200000003" pitchFamily="50" charset="0"/>
                      </a:endParaRPr>
                    </a:p>
                  </a:txBody>
                  <a:tcPr marL="75749" marR="8417" marT="84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148862"/>
                  </a:ext>
                </a:extLst>
              </a:tr>
            </a:tbl>
          </a:graphicData>
        </a:graphic>
      </p:graphicFrame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05A9798-2346-352D-B38A-3909179EA9C2}"/>
              </a:ext>
            </a:extLst>
          </p:cNvPr>
          <p:cNvSpPr/>
          <p:nvPr/>
        </p:nvSpPr>
        <p:spPr>
          <a:xfrm>
            <a:off x="1527169" y="5984834"/>
            <a:ext cx="8719283" cy="594185"/>
          </a:xfrm>
          <a:prstGeom prst="roundRect">
            <a:avLst>
              <a:gd name="adj" fmla="val 5500"/>
            </a:avLst>
          </a:prstGeom>
          <a:solidFill>
            <a:srgbClr val="F79646">
              <a:lumMod val="20000"/>
              <a:lumOff val="80000"/>
            </a:srgbClr>
          </a:solidFill>
          <a:ln w="127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285750" marR="0" lvl="0" indent="-285750" algn="just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PET</a:t>
            </a:r>
            <a:r>
              <a:rPr lang="en-US" sz="1400" b="1" kern="0" dirty="0">
                <a:solidFill>
                  <a:srgbClr val="1F1F1F"/>
                </a:solidFill>
                <a:latin typeface="Calibri"/>
              </a:rPr>
              <a:t>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PEN =&gt; best candidates</a:t>
            </a:r>
          </a:p>
          <a:p>
            <a:pPr marL="285750" marR="0" lvl="0" indent="-285750" algn="just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Selection based on the optimal compromise between temperature resistance and dielectric thickness.</a:t>
            </a:r>
          </a:p>
        </p:txBody>
      </p:sp>
    </p:spTree>
    <p:extLst>
      <p:ext uri="{BB962C8B-B14F-4D97-AF65-F5344CB8AC3E}">
        <p14:creationId xmlns:p14="http://schemas.microsoft.com/office/powerpoint/2010/main" val="1894402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C6647C8-8F71-34E4-558F-9F8396EBE4B8}"/>
              </a:ext>
            </a:extLst>
          </p:cNvPr>
          <p:cNvSpPr/>
          <p:nvPr/>
        </p:nvSpPr>
        <p:spPr>
          <a:xfrm>
            <a:off x="6986015" y="1600200"/>
            <a:ext cx="3008376" cy="2077379"/>
          </a:xfrm>
          <a:prstGeom prst="rect">
            <a:avLst/>
          </a:prstGeom>
          <a:solidFill>
            <a:srgbClr val="FDEAD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E28CB2-11B8-A548-6E15-309CB017C5AA}"/>
              </a:ext>
            </a:extLst>
          </p:cNvPr>
          <p:cNvSpPr/>
          <p:nvPr/>
        </p:nvSpPr>
        <p:spPr>
          <a:xfrm>
            <a:off x="228600" y="44624"/>
            <a:ext cx="78836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 of non RoHS reflow profile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2B445A9-0E64-E3DD-A839-DE4A2E11B275}"/>
              </a:ext>
            </a:extLst>
          </p:cNvPr>
          <p:cNvSpPr/>
          <p:nvPr/>
        </p:nvSpPr>
        <p:spPr>
          <a:xfrm>
            <a:off x="4419600" y="4435229"/>
            <a:ext cx="7772400" cy="2146195"/>
          </a:xfrm>
          <a:prstGeom prst="roundRect">
            <a:avLst>
              <a:gd name="adj" fmla="val 5500"/>
            </a:avLst>
          </a:prstGeom>
          <a:solidFill>
            <a:srgbClr val="F79646">
              <a:lumMod val="20000"/>
              <a:lumOff val="80000"/>
            </a:srgbClr>
          </a:solidFill>
          <a:ln w="127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Reflow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</a:t>
            </a:r>
            <a:r>
              <a:rPr kumimoji="0" lang="fr-FR" sz="16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Soldering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</a:t>
            </a:r>
            <a:r>
              <a:rPr kumimoji="0" lang="fr-FR" sz="16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Optimization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kern="0" dirty="0">
                <a:solidFill>
                  <a:prstClr val="black"/>
                </a:solidFill>
                <a:latin typeface="Google Sans Text"/>
              </a:rPr>
              <a:t>Adapting standard reflow recommendations to high-reliability space constraints.</a:t>
            </a:r>
            <a:endParaRPr lang="fr-FR" sz="1600" kern="0" dirty="0">
              <a:solidFill>
                <a:prstClr val="black"/>
              </a:solidFill>
              <a:latin typeface="Google Sans Text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Process Control (3 Phases):</a:t>
            </a: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ogle Sans Text"/>
              <a:ea typeface="+mn-ea"/>
              <a:cs typeface="+mn-cs"/>
            </a:endParaRP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Pre-</a:t>
            </a:r>
            <a:r>
              <a:rPr kumimoji="0" lang="fr-FR" sz="160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heating</a:t>
            </a:r>
            <a:r>
              <a:rPr kumimoji="0" lang="fr-FR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: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 Safe </a:t>
            </a:r>
            <a:r>
              <a:rPr kumimoji="0" lang="fr-FR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temperature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 </a:t>
            </a:r>
            <a:r>
              <a:rPr kumimoji="0" lang="fr-FR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rise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 to </a:t>
            </a:r>
            <a:r>
              <a:rPr kumimoji="0" lang="fr-FR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avoid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 thermal stress. 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Soldering</a:t>
            </a:r>
            <a:r>
              <a:rPr kumimoji="0" lang="fr-FR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: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 </a:t>
            </a:r>
            <a:r>
              <a:rPr kumimoji="0" lang="fr-FR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Optimized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 </a:t>
            </a:r>
            <a:r>
              <a:rPr kumimoji="0" lang="fr-FR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peak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 T</a:t>
            </a:r>
            <a:r>
              <a:rPr kumimoji="0" lang="fr-FR" sz="16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max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 and time to </a:t>
            </a:r>
            <a:r>
              <a:rPr kumimoji="0" lang="fr-FR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protect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 the component. 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Cooling</a:t>
            </a:r>
            <a:r>
              <a:rPr kumimoji="0" lang="fr-FR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: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 </a:t>
            </a:r>
            <a:r>
              <a:rPr kumimoji="0" lang="fr-FR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Gradual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 cool-down to </a:t>
            </a:r>
            <a:r>
              <a:rPr kumimoji="0" lang="fr-FR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prevent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 micro-cracks.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Reliability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: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 </a:t>
            </a:r>
            <a:r>
              <a:rPr kumimoji="0" lang="fr-FR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Temperature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 </a:t>
            </a:r>
            <a:r>
              <a:rPr kumimoji="0" lang="fr-FR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tracking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 (no </a:t>
            </a:r>
            <a:r>
              <a:rPr kumimoji="0" lang="fr-FR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overshoot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) and </a:t>
            </a:r>
            <a:r>
              <a:rPr kumimoji="0" lang="fr-FR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optimized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 </a:t>
            </a:r>
            <a:r>
              <a:rPr kumimoji="0" lang="fr-FR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internal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 </a:t>
            </a:r>
            <a:r>
              <a:rPr kumimoji="0" lang="fr-FR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heat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 </a:t>
            </a:r>
            <a:r>
              <a:rPr kumimoji="0" lang="fr-FR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treatments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 Text"/>
                <a:ea typeface="+mn-ea"/>
                <a:cs typeface="+mn-cs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BEA6930-D7C2-522E-793D-6EA8B5683A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022"/>
          <a:stretch/>
        </p:blipFill>
        <p:spPr>
          <a:xfrm>
            <a:off x="0" y="520818"/>
            <a:ext cx="6706977" cy="391441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CCED156-35E9-A60C-1DA7-20A12F0B2171}"/>
              </a:ext>
            </a:extLst>
          </p:cNvPr>
          <p:cNvSpPr txBox="1"/>
          <p:nvPr/>
        </p:nvSpPr>
        <p:spPr>
          <a:xfrm>
            <a:off x="6986015" y="1795206"/>
            <a:ext cx="316824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>
                <a:solidFill>
                  <a:srgbClr val="C00000"/>
                </a:solidFill>
              </a:rPr>
              <a:t>Challenges for RoHS </a:t>
            </a:r>
          </a:p>
          <a:p>
            <a:r>
              <a:rPr lang="fr-FR" sz="1600" b="1" i="1" dirty="0">
                <a:solidFill>
                  <a:srgbClr val="C00000"/>
                </a:solidFill>
              </a:rPr>
              <a:t>compliant process:</a:t>
            </a:r>
          </a:p>
          <a:p>
            <a:endParaRPr lang="fr-FR" sz="1600" b="1" i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C00000"/>
                </a:solidFill>
              </a:rPr>
              <a:t>RoHS solder </a:t>
            </a:r>
            <a:r>
              <a:rPr lang="fr-FR" sz="1400" b="1" dirty="0" err="1">
                <a:solidFill>
                  <a:srgbClr val="C00000"/>
                </a:solidFill>
              </a:rPr>
              <a:t>allows</a:t>
            </a:r>
            <a:r>
              <a:rPr lang="fr-FR" sz="1400" b="1" dirty="0">
                <a:solidFill>
                  <a:srgbClr val="C00000"/>
                </a:solidFill>
              </a:rPr>
              <a:t> </a:t>
            </a:r>
            <a:r>
              <a:rPr lang="fr-FR" sz="1400" b="1" dirty="0" err="1">
                <a:solidFill>
                  <a:srgbClr val="C00000"/>
                </a:solidFill>
              </a:rPr>
              <a:t>need</a:t>
            </a:r>
            <a:r>
              <a:rPr lang="fr-FR" sz="1400" b="1" dirty="0">
                <a:solidFill>
                  <a:srgbClr val="C00000"/>
                </a:solidFill>
              </a:rPr>
              <a:t> </a:t>
            </a:r>
            <a:r>
              <a:rPr lang="fr-FR" sz="1400" b="1" dirty="0" err="1">
                <a:solidFill>
                  <a:srgbClr val="C00000"/>
                </a:solidFill>
              </a:rPr>
              <a:t>higher</a:t>
            </a:r>
            <a:r>
              <a:rPr lang="fr-FR" sz="1400" b="1" dirty="0">
                <a:solidFill>
                  <a:srgbClr val="C00000"/>
                </a:solidFill>
              </a:rPr>
              <a:t> </a:t>
            </a:r>
            <a:r>
              <a:rPr lang="fr-FR" sz="1400" b="1" dirty="0" err="1">
                <a:solidFill>
                  <a:srgbClr val="C00000"/>
                </a:solidFill>
              </a:rPr>
              <a:t>temperature</a:t>
            </a:r>
            <a:endParaRPr lang="fr-FR" sz="1400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C00000"/>
                </a:solidFill>
              </a:rPr>
              <a:t>Heat </a:t>
            </a:r>
            <a:r>
              <a:rPr lang="fr-FR" sz="1400" b="1" dirty="0" err="1">
                <a:solidFill>
                  <a:srgbClr val="C00000"/>
                </a:solidFill>
              </a:rPr>
              <a:t>should</a:t>
            </a:r>
            <a:r>
              <a:rPr lang="fr-FR" sz="1400" b="1" dirty="0">
                <a:solidFill>
                  <a:srgbClr val="C00000"/>
                </a:solidFill>
              </a:rPr>
              <a:t> not damage the </a:t>
            </a:r>
            <a:r>
              <a:rPr lang="fr-FR" sz="1400" b="1" dirty="0" err="1">
                <a:solidFill>
                  <a:srgbClr val="C00000"/>
                </a:solidFill>
              </a:rPr>
              <a:t>dielectric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6" name="Flèche : bas 5">
            <a:extLst>
              <a:ext uri="{FF2B5EF4-FFF2-40B4-BE49-F238E27FC236}">
                <a16:creationId xmlns:a16="http://schemas.microsoft.com/office/drawing/2014/main" id="{DD8B7B88-EE80-7A35-F539-231719187115}"/>
              </a:ext>
            </a:extLst>
          </p:cNvPr>
          <p:cNvSpPr/>
          <p:nvPr/>
        </p:nvSpPr>
        <p:spPr>
          <a:xfrm>
            <a:off x="8293607" y="3682983"/>
            <a:ext cx="393192" cy="76809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1815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E28CB2-11B8-A548-6E15-309CB017C5AA}"/>
              </a:ext>
            </a:extLst>
          </p:cNvPr>
          <p:cNvSpPr/>
          <p:nvPr/>
        </p:nvSpPr>
        <p:spPr>
          <a:xfrm>
            <a:off x="228600" y="44624"/>
            <a:ext cx="78836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Critical </a:t>
            </a:r>
            <a:r>
              <a:rPr lang="fr-FR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technical</a:t>
            </a:r>
            <a:r>
              <a:rPr lang="fr-FR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challenges</a:t>
            </a:r>
            <a:endParaRPr lang="en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7298DD8-E6D6-DA59-6875-4F608BCB840D}"/>
              </a:ext>
            </a:extLst>
          </p:cNvPr>
          <p:cNvGrpSpPr/>
          <p:nvPr/>
        </p:nvGrpSpPr>
        <p:grpSpPr>
          <a:xfrm>
            <a:off x="1689596" y="3581655"/>
            <a:ext cx="2811307" cy="1597481"/>
            <a:chOff x="2216" y="783716"/>
            <a:chExt cx="1407097" cy="74089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DF0DDF0-D193-B144-DF33-F07BEB0C1A2E}"/>
                </a:ext>
              </a:extLst>
            </p:cNvPr>
            <p:cNvSpPr/>
            <p:nvPr/>
          </p:nvSpPr>
          <p:spPr>
            <a:xfrm>
              <a:off x="2216" y="783716"/>
              <a:ext cx="1407097" cy="740890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Rectangle : coins arrondis 4">
              <a:extLst>
                <a:ext uri="{FF2B5EF4-FFF2-40B4-BE49-F238E27FC236}">
                  <a16:creationId xmlns:a16="http://schemas.microsoft.com/office/drawing/2014/main" id="{06A4B264-6DF7-0CDB-F08E-B4989FD4111A}"/>
                </a:ext>
              </a:extLst>
            </p:cNvPr>
            <p:cNvSpPr txBox="1"/>
            <p:nvPr/>
          </p:nvSpPr>
          <p:spPr>
            <a:xfrm>
              <a:off x="23916" y="805416"/>
              <a:ext cx="1363697" cy="6974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0160" rIns="15240" bIns="1016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000" b="1" kern="1200" dirty="0">
                  <a:solidFill>
                    <a:schemeClr val="tx1"/>
                  </a:solidFill>
                </a:rPr>
                <a:t>Thermal Gap (+30°C):</a:t>
              </a:r>
            </a:p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200" kern="1200" dirty="0" err="1">
                  <a:solidFill>
                    <a:schemeClr val="tx1"/>
                  </a:solidFill>
                </a:rPr>
                <a:t>Reflow</a:t>
              </a:r>
              <a:r>
                <a:rPr lang="fr-FR" sz="1200" kern="1200" dirty="0">
                  <a:solidFill>
                    <a:schemeClr val="tx1"/>
                  </a:solidFill>
                </a:rPr>
                <a:t> </a:t>
              </a:r>
              <a:r>
                <a:rPr lang="fr-FR" sz="1200" kern="1200" dirty="0" err="1">
                  <a:solidFill>
                    <a:schemeClr val="tx1"/>
                  </a:solidFill>
                </a:rPr>
                <a:t>peak</a:t>
              </a:r>
              <a:r>
                <a:rPr lang="fr-FR" sz="1200" kern="1200" dirty="0">
                  <a:solidFill>
                    <a:schemeClr val="tx1"/>
                  </a:solidFill>
                </a:rPr>
                <a:t> </a:t>
              </a:r>
              <a:r>
                <a:rPr lang="fr-FR" sz="1200" kern="1200" dirty="0" err="1">
                  <a:solidFill>
                    <a:schemeClr val="tx1"/>
                  </a:solidFill>
                </a:rPr>
                <a:t>reaches</a:t>
              </a:r>
              <a:r>
                <a:rPr lang="fr-FR" sz="1200" kern="1200" dirty="0">
                  <a:solidFill>
                    <a:schemeClr val="tx1"/>
                  </a:solidFill>
                </a:rPr>
                <a:t> 245°C–250°C, </a:t>
              </a:r>
              <a:r>
                <a:rPr lang="fr-FR" sz="1200" kern="1200" dirty="0" err="1">
                  <a:solidFill>
                    <a:schemeClr val="tx1"/>
                  </a:solidFill>
                </a:rPr>
                <a:t>inducing</a:t>
              </a:r>
              <a:r>
                <a:rPr lang="fr-FR" sz="1200" kern="1200" dirty="0">
                  <a:solidFill>
                    <a:schemeClr val="tx1"/>
                  </a:solidFill>
                </a:rPr>
                <a:t> </a:t>
              </a:r>
              <a:r>
                <a:rPr lang="fr-FR" sz="1200" kern="1200" dirty="0" err="1">
                  <a:solidFill>
                    <a:schemeClr val="tx1"/>
                  </a:solidFill>
                </a:rPr>
                <a:t>severe</a:t>
              </a:r>
              <a:r>
                <a:rPr lang="fr-FR" sz="1200" kern="1200" dirty="0">
                  <a:solidFill>
                    <a:schemeClr val="tx1"/>
                  </a:solidFill>
                </a:rPr>
                <a:t> thermal stress on the </a:t>
              </a:r>
              <a:r>
                <a:rPr lang="fr-FR" sz="1200" kern="1200" dirty="0" err="1">
                  <a:solidFill>
                    <a:schemeClr val="tx1"/>
                  </a:solidFill>
                </a:rPr>
                <a:t>metallized</a:t>
              </a:r>
              <a:r>
                <a:rPr lang="fr-FR" sz="1200" kern="1200" dirty="0">
                  <a:solidFill>
                    <a:schemeClr val="tx1"/>
                  </a:solidFill>
                </a:rPr>
                <a:t> PET </a:t>
              </a:r>
              <a:r>
                <a:rPr lang="fr-FR" sz="1200" kern="1200" dirty="0" err="1">
                  <a:solidFill>
                    <a:schemeClr val="tx1"/>
                  </a:solidFill>
                </a:rPr>
                <a:t>dielectric</a:t>
              </a:r>
              <a:r>
                <a:rPr lang="fr-FR" sz="1200" kern="1200" dirty="0">
                  <a:solidFill>
                    <a:schemeClr val="tx1"/>
                  </a:solidFill>
                </a:rPr>
                <a:t> film. 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93B9763-EEFC-2707-794F-0824F853D344}"/>
              </a:ext>
            </a:extLst>
          </p:cNvPr>
          <p:cNvGrpSpPr/>
          <p:nvPr/>
        </p:nvGrpSpPr>
        <p:grpSpPr>
          <a:xfrm>
            <a:off x="4732020" y="3606978"/>
            <a:ext cx="2508895" cy="1597481"/>
            <a:chOff x="1636168" y="793197"/>
            <a:chExt cx="1338748" cy="740353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ECE966B-2405-896A-F5B9-46EDFE72A003}"/>
                </a:ext>
              </a:extLst>
            </p:cNvPr>
            <p:cNvSpPr/>
            <p:nvPr/>
          </p:nvSpPr>
          <p:spPr>
            <a:xfrm>
              <a:off x="1636168" y="793197"/>
              <a:ext cx="1338748" cy="740353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ectangle : coins arrondis 6">
              <a:extLst>
                <a:ext uri="{FF2B5EF4-FFF2-40B4-BE49-F238E27FC236}">
                  <a16:creationId xmlns:a16="http://schemas.microsoft.com/office/drawing/2014/main" id="{AB14BBDA-9CF6-4ADF-119A-CA804D10F1EE}"/>
                </a:ext>
              </a:extLst>
            </p:cNvPr>
            <p:cNvSpPr txBox="1"/>
            <p:nvPr/>
          </p:nvSpPr>
          <p:spPr>
            <a:xfrm>
              <a:off x="1657852" y="814881"/>
              <a:ext cx="1295380" cy="69698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0160" rIns="15240" bIns="1016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000" b="1" kern="1200" dirty="0">
                  <a:solidFill>
                    <a:schemeClr val="tx1"/>
                  </a:solidFill>
                </a:rPr>
                <a:t>IMC </a:t>
              </a:r>
              <a:r>
                <a:rPr lang="fr-FR" sz="2000" b="1" kern="1200" dirty="0" err="1">
                  <a:solidFill>
                    <a:schemeClr val="tx1"/>
                  </a:solidFill>
                </a:rPr>
                <a:t>Growth</a:t>
              </a:r>
              <a:r>
                <a:rPr lang="fr-FR" sz="2000" b="1" kern="1200" dirty="0">
                  <a:solidFill>
                    <a:schemeClr val="tx1"/>
                  </a:solidFill>
                </a:rPr>
                <a:t>: </a:t>
              </a:r>
            </a:p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200" kern="1200" dirty="0" err="1">
                  <a:solidFill>
                    <a:schemeClr val="tx1"/>
                  </a:solidFill>
                </a:rPr>
                <a:t>Accelerated</a:t>
              </a:r>
              <a:r>
                <a:rPr lang="fr-FR" sz="1200" kern="1200" dirty="0">
                  <a:solidFill>
                    <a:schemeClr val="tx1"/>
                  </a:solidFill>
                </a:rPr>
                <a:t> </a:t>
              </a:r>
              <a:r>
                <a:rPr lang="fr-FR" sz="1200" kern="1200" dirty="0" err="1">
                  <a:solidFill>
                    <a:schemeClr val="tx1"/>
                  </a:solidFill>
                </a:rPr>
                <a:t>Intermetallic</a:t>
              </a:r>
              <a:r>
                <a:rPr lang="fr-FR" sz="1200" kern="1200" dirty="0">
                  <a:solidFill>
                    <a:schemeClr val="tx1"/>
                  </a:solidFill>
                </a:rPr>
                <a:t> Compound formation at </a:t>
              </a:r>
              <a:r>
                <a:rPr lang="fr-FR" sz="1200" kern="1200" dirty="0" err="1">
                  <a:solidFill>
                    <a:schemeClr val="tx1"/>
                  </a:solidFill>
                </a:rPr>
                <a:t>higher</a:t>
              </a:r>
              <a:r>
                <a:rPr lang="fr-FR" sz="1200" kern="1200" dirty="0">
                  <a:solidFill>
                    <a:schemeClr val="tx1"/>
                  </a:solidFill>
                </a:rPr>
                <a:t> lead-free </a:t>
              </a:r>
              <a:r>
                <a:rPr lang="fr-FR" sz="1200" kern="1200" dirty="0" err="1">
                  <a:solidFill>
                    <a:schemeClr val="tx1"/>
                  </a:solidFill>
                </a:rPr>
                <a:t>temperatures</a:t>
              </a:r>
              <a:r>
                <a:rPr lang="fr-FR" sz="1200" kern="1200" dirty="0">
                  <a:solidFill>
                    <a:schemeClr val="tx1"/>
                  </a:solidFill>
                </a:rPr>
                <a:t>, </a:t>
              </a:r>
              <a:r>
                <a:rPr lang="fr-FR" sz="1200" kern="1200" dirty="0" err="1">
                  <a:solidFill>
                    <a:schemeClr val="tx1"/>
                  </a:solidFill>
                </a:rPr>
                <a:t>impacting</a:t>
              </a:r>
              <a:r>
                <a:rPr lang="fr-FR" sz="1200" kern="1200" dirty="0">
                  <a:solidFill>
                    <a:schemeClr val="tx1"/>
                  </a:solidFill>
                </a:rPr>
                <a:t> joint </a:t>
              </a:r>
              <a:r>
                <a:rPr lang="fr-FR" sz="1200" kern="1200" dirty="0" err="1">
                  <a:solidFill>
                    <a:schemeClr val="tx1"/>
                  </a:solidFill>
                </a:rPr>
                <a:t>integrity</a:t>
              </a:r>
              <a:r>
                <a:rPr lang="fr-FR" sz="1200" kern="1200" dirty="0">
                  <a:solidFill>
                    <a:schemeClr val="tx1"/>
                  </a:solidFill>
                </a:rPr>
                <a:t>. 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19FEFE1-5D0A-0837-A1ED-F3080B7335D6}"/>
              </a:ext>
            </a:extLst>
          </p:cNvPr>
          <p:cNvGrpSpPr/>
          <p:nvPr/>
        </p:nvGrpSpPr>
        <p:grpSpPr>
          <a:xfrm>
            <a:off x="7503785" y="3606979"/>
            <a:ext cx="2508895" cy="1597480"/>
            <a:chOff x="3171514" y="796980"/>
            <a:chExt cx="1279072" cy="71388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65CE94D-3FD5-B2FA-9C6C-DDA32DCB7BD4}"/>
                </a:ext>
              </a:extLst>
            </p:cNvPr>
            <p:cNvSpPr/>
            <p:nvPr/>
          </p:nvSpPr>
          <p:spPr>
            <a:xfrm>
              <a:off x="3171514" y="796980"/>
              <a:ext cx="1279072" cy="713884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Rectangle : coins arrondis 8">
              <a:extLst>
                <a:ext uri="{FF2B5EF4-FFF2-40B4-BE49-F238E27FC236}">
                  <a16:creationId xmlns:a16="http://schemas.microsoft.com/office/drawing/2014/main" id="{FE04F131-6C44-5391-CF94-B80A2ABDD13A}"/>
                </a:ext>
              </a:extLst>
            </p:cNvPr>
            <p:cNvSpPr txBox="1"/>
            <p:nvPr/>
          </p:nvSpPr>
          <p:spPr>
            <a:xfrm>
              <a:off x="3192423" y="817889"/>
              <a:ext cx="1237254" cy="6720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0160" rIns="15240" bIns="1016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000" b="1" dirty="0">
                  <a:solidFill>
                    <a:schemeClr val="tx1"/>
                  </a:solidFill>
                </a:rPr>
                <a:t>Process </a:t>
              </a:r>
              <a:r>
                <a:rPr lang="fr-FR" sz="2000" b="1" dirty="0" err="1">
                  <a:solidFill>
                    <a:schemeClr val="tx1"/>
                  </a:solidFill>
                </a:rPr>
                <a:t>window</a:t>
              </a:r>
              <a:r>
                <a:rPr lang="fr-FR" sz="2000" b="1" dirty="0">
                  <a:solidFill>
                    <a:schemeClr val="tx1"/>
                  </a:solidFill>
                </a:rPr>
                <a:t> </a:t>
              </a:r>
              <a:r>
                <a:rPr lang="fr-FR" sz="2000" b="1" dirty="0" err="1">
                  <a:solidFill>
                    <a:schemeClr val="tx1"/>
                  </a:solidFill>
                </a:rPr>
                <a:t>narrowing</a:t>
              </a:r>
              <a:r>
                <a:rPr lang="fr-FR" sz="2000" b="1" dirty="0">
                  <a:solidFill>
                    <a:schemeClr val="tx1"/>
                  </a:solidFill>
                </a:rPr>
                <a:t>:</a:t>
              </a:r>
            </a:p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800" kern="1200" dirty="0">
                  <a:solidFill>
                    <a:schemeClr val="tx1"/>
                  </a:solidFill>
                </a:rPr>
                <a:t> </a:t>
              </a:r>
              <a:r>
                <a:rPr lang="en-US" sz="1200" dirty="0">
                  <a:solidFill>
                    <a:schemeClr val="tx1"/>
                  </a:solidFill>
                </a:rPr>
                <a:t>Balancing optimal wetting with voiding control to prevent mechanical failure</a:t>
              </a:r>
              <a:br>
                <a:rPr lang="en-US" sz="1200" dirty="0">
                  <a:solidFill>
                    <a:schemeClr val="tx1"/>
                  </a:solidFill>
                </a:rPr>
              </a:br>
              <a:r>
                <a:rPr lang="en-US" sz="1200" dirty="0">
                  <a:solidFill>
                    <a:schemeClr val="tx1"/>
                  </a:solidFill>
                </a:rPr>
                <a:t>under launch vibrations.</a:t>
              </a:r>
              <a:endParaRPr lang="fr-FR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D01DBEE-20C8-9746-F862-B25687934469}"/>
              </a:ext>
            </a:extLst>
          </p:cNvPr>
          <p:cNvGrpSpPr/>
          <p:nvPr/>
        </p:nvGrpSpPr>
        <p:grpSpPr>
          <a:xfrm>
            <a:off x="4439800" y="1355220"/>
            <a:ext cx="3093334" cy="1597481"/>
            <a:chOff x="1698767" y="34983"/>
            <a:chExt cx="1279072" cy="71388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14988BB-138F-EEEE-1EF7-4EBD3267F33E}"/>
                </a:ext>
              </a:extLst>
            </p:cNvPr>
            <p:cNvSpPr/>
            <p:nvPr/>
          </p:nvSpPr>
          <p:spPr>
            <a:xfrm>
              <a:off x="1698767" y="34983"/>
              <a:ext cx="1279072" cy="713884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ectangle : coins arrondis 10">
              <a:extLst>
                <a:ext uri="{FF2B5EF4-FFF2-40B4-BE49-F238E27FC236}">
                  <a16:creationId xmlns:a16="http://schemas.microsoft.com/office/drawing/2014/main" id="{86418BEF-96EF-82D5-38F3-46A8B68B585A}"/>
                </a:ext>
              </a:extLst>
            </p:cNvPr>
            <p:cNvSpPr txBox="1"/>
            <p:nvPr/>
          </p:nvSpPr>
          <p:spPr>
            <a:xfrm>
              <a:off x="1719676" y="55892"/>
              <a:ext cx="1237254" cy="6720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0160" rIns="15240" bIns="1016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800" b="1" kern="1200" dirty="0">
                  <a:solidFill>
                    <a:schemeClr val="tx1"/>
                  </a:solidFill>
                </a:rPr>
                <a:t>Critical </a:t>
              </a:r>
              <a:r>
                <a:rPr lang="fr-FR" sz="2800" b="1" kern="1200" dirty="0" err="1">
                  <a:solidFill>
                    <a:schemeClr val="tx1"/>
                  </a:solidFill>
                </a:rPr>
                <a:t>Technical</a:t>
              </a:r>
              <a:r>
                <a:rPr lang="fr-FR" sz="2800" b="1" kern="1200" dirty="0">
                  <a:solidFill>
                    <a:schemeClr val="tx1"/>
                  </a:solidFill>
                </a:rPr>
                <a:t> Challenges</a:t>
              </a:r>
              <a:endParaRPr lang="fr-FR" sz="2800" kern="12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C0AC8421-E42D-9A57-C13E-6C0449B83DE8}"/>
              </a:ext>
            </a:extLst>
          </p:cNvPr>
          <p:cNvCxnSpPr>
            <a:cxnSpLocks/>
            <a:stCxn id="15" idx="2"/>
            <a:endCxn id="21" idx="0"/>
          </p:cNvCxnSpPr>
          <p:nvPr/>
        </p:nvCxnSpPr>
        <p:spPr>
          <a:xfrm flipH="1">
            <a:off x="3095250" y="2952701"/>
            <a:ext cx="2891217" cy="628954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A499BF11-6DD3-1BEA-0CD2-F86A2E587995}"/>
              </a:ext>
            </a:extLst>
          </p:cNvPr>
          <p:cNvCxnSpPr>
            <a:cxnSpLocks/>
            <a:stCxn id="15" idx="2"/>
            <a:endCxn id="20" idx="0"/>
          </p:cNvCxnSpPr>
          <p:nvPr/>
        </p:nvCxnSpPr>
        <p:spPr>
          <a:xfrm>
            <a:off x="5986467" y="2952701"/>
            <a:ext cx="1" cy="701065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D6AFF019-7ADD-EC04-DF05-D71CB770BE39}"/>
              </a:ext>
            </a:extLst>
          </p:cNvPr>
          <p:cNvCxnSpPr>
            <a:cxnSpLocks/>
            <a:stCxn id="15" idx="2"/>
            <a:endCxn id="17" idx="0"/>
          </p:cNvCxnSpPr>
          <p:nvPr/>
        </p:nvCxnSpPr>
        <p:spPr>
          <a:xfrm>
            <a:off x="5986467" y="2952701"/>
            <a:ext cx="2771766" cy="654278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568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F23E0BF-0154-305B-EB69-80BDBB3C009B}"/>
              </a:ext>
            </a:extLst>
          </p:cNvPr>
          <p:cNvSpPr/>
          <p:nvPr/>
        </p:nvSpPr>
        <p:spPr>
          <a:xfrm>
            <a:off x="1847528" y="51316"/>
            <a:ext cx="61926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Simulation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972AD7-88D1-DF5B-7467-386337B27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8166" y="1416391"/>
            <a:ext cx="2626258" cy="224338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B4683F7-065E-721F-7078-8338484CB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8223"/>
            <a:ext cx="7278624" cy="85137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AAA55FF-EE62-5DE5-6395-571FC8509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16" y="3610232"/>
            <a:ext cx="12161670" cy="309232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845ED1C-6733-2ECB-69AC-BAC1AB380D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0216" y="605666"/>
            <a:ext cx="3758087" cy="333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452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47528" y="51316"/>
            <a:ext cx="61926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Simulation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F10BB91-1079-9C39-763B-1E3AEE860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62" y="2129650"/>
            <a:ext cx="12089238" cy="425541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8C22D56-441D-1323-9FA6-46F0D9ECC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62" y="764622"/>
            <a:ext cx="7475460" cy="82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709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E28CB2-11B8-A548-6E15-309CB017C5AA}"/>
              </a:ext>
            </a:extLst>
          </p:cNvPr>
          <p:cNvSpPr/>
          <p:nvPr/>
        </p:nvSpPr>
        <p:spPr>
          <a:xfrm>
            <a:off x="228600" y="44624"/>
            <a:ext cx="78836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Scope of the </a:t>
            </a:r>
            <a:r>
              <a:rPr lang="fr-FR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</a:t>
            </a:r>
            <a:endParaRPr lang="en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43E49C5-AFB6-90E1-3A62-02951518A6CE}"/>
              </a:ext>
            </a:extLst>
          </p:cNvPr>
          <p:cNvSpPr/>
          <p:nvPr/>
        </p:nvSpPr>
        <p:spPr>
          <a:xfrm>
            <a:off x="5625494" y="776764"/>
            <a:ext cx="5437207" cy="2154162"/>
          </a:xfrm>
          <a:prstGeom prst="roundRect">
            <a:avLst>
              <a:gd name="adj" fmla="val 5500"/>
            </a:avLst>
          </a:prstGeom>
          <a:solidFill>
            <a:srgbClr val="F79646">
              <a:lumMod val="20000"/>
              <a:lumOff val="80000"/>
            </a:srgbClr>
          </a:solidFill>
          <a:ln w="127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Scope of the </a:t>
            </a:r>
            <a:r>
              <a:rPr kumimoji="0" lang="fr-FR" sz="16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work</a:t>
            </a: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475569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Inter"/>
                <a:ea typeface="+mn-ea"/>
                <a:cs typeface="+mn-cs"/>
              </a:rPr>
              <a:t>Exxelia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Inter"/>
                <a:ea typeface="+mn-ea"/>
                <a:cs typeface="+mn-cs"/>
              </a:rPr>
              <a:t> PM </a:t>
            </a:r>
            <a:r>
              <a:rPr kumimoji="0" lang="fr-FR" sz="1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Inter"/>
                <a:ea typeface="+mn-ea"/>
                <a:cs typeface="+mn-cs"/>
              </a:rPr>
              <a:t>series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Inter"/>
                <a:ea typeface="+mn-ea"/>
                <a:cs typeface="+mn-cs"/>
              </a:rPr>
              <a:t> (PET </a:t>
            </a:r>
            <a:r>
              <a:rPr kumimoji="0" lang="fr-FR" sz="1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Inter"/>
                <a:ea typeface="+mn-ea"/>
                <a:cs typeface="+mn-cs"/>
              </a:rPr>
              <a:t>dielectric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Inter"/>
                <a:ea typeface="+mn-ea"/>
                <a:cs typeface="+mn-cs"/>
              </a:rPr>
              <a:t> for </a:t>
            </a:r>
            <a:r>
              <a:rPr kumimoji="0" lang="fr-FR" sz="1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Inter"/>
                <a:ea typeface="+mn-ea"/>
                <a:cs typeface="+mn-cs"/>
              </a:rPr>
              <a:t>space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Inter"/>
                <a:ea typeface="+mn-ea"/>
                <a:cs typeface="+mn-cs"/>
              </a:rPr>
              <a:t> applications).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Inter"/>
                <a:ea typeface="+mn-ea"/>
                <a:cs typeface="+mn-cs"/>
              </a:rPr>
              <a:t>SMD variants </a:t>
            </a:r>
            <a:r>
              <a:rPr kumimoji="0" lang="fr-FR" sz="1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Inter"/>
                <a:ea typeface="+mn-ea"/>
                <a:cs typeface="+mn-cs"/>
              </a:rPr>
              <a:t>suitable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Inter"/>
                <a:ea typeface="+mn-ea"/>
                <a:cs typeface="+mn-cs"/>
              </a:rPr>
              <a:t> for </a:t>
            </a:r>
            <a:r>
              <a:rPr kumimoji="0" lang="fr-FR" sz="1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Inter"/>
                <a:ea typeface="+mn-ea"/>
                <a:cs typeface="+mn-cs"/>
              </a:rPr>
              <a:t>reflow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Inter"/>
                <a:ea typeface="+mn-ea"/>
                <a:cs typeface="+mn-cs"/>
              </a:rPr>
              <a:t> </a:t>
            </a:r>
            <a:r>
              <a:rPr kumimoji="0" lang="fr-FR" sz="16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Inter"/>
                <a:ea typeface="+mn-ea"/>
                <a:cs typeface="+mn-cs"/>
              </a:rPr>
              <a:t>soldering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Inter"/>
                <a:ea typeface="+mn-ea"/>
                <a:cs typeface="+mn-cs"/>
              </a:rPr>
              <a:t>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23A43C1-D9D8-B830-D53C-00A0F15A5022}"/>
              </a:ext>
            </a:extLst>
          </p:cNvPr>
          <p:cNvGrpSpPr/>
          <p:nvPr/>
        </p:nvGrpSpPr>
        <p:grpSpPr>
          <a:xfrm>
            <a:off x="3279366" y="3098527"/>
            <a:ext cx="4503921" cy="3160094"/>
            <a:chOff x="6565131" y="2539567"/>
            <a:chExt cx="4503921" cy="316009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F27EAB40-8E78-81B6-B85B-1EEE25F8E251}"/>
                </a:ext>
              </a:extLst>
            </p:cNvPr>
            <p:cNvSpPr/>
            <p:nvPr/>
          </p:nvSpPr>
          <p:spPr>
            <a:xfrm>
              <a:off x="6565131" y="4708257"/>
              <a:ext cx="4503921" cy="991404"/>
            </a:xfrm>
            <a:prstGeom prst="roundRect">
              <a:avLst/>
            </a:prstGeom>
            <a:noFill/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F172A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rPr>
                <a:t>Group 3: Miniaturization (Higher Voltage)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kern="0" dirty="0">
                  <a:solidFill>
                    <a:srgbClr val="475569"/>
                  </a:solidFill>
                  <a:latin typeface="Inter"/>
                </a:rPr>
                <a:t>V</a:t>
              </a:r>
              <a:r>
                <a:rPr kumimoji="0" lang="fr-FR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rPr>
                <a:t>oltage</a:t>
              </a:r>
              <a:r>
                <a:rPr kumimoji="0" lang="fr-F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rPr>
                <a:t> </a:t>
              </a:r>
              <a:r>
                <a:rPr kumimoji="0" lang="fr-FR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rPr>
                <a:t>step</a:t>
              </a:r>
              <a:r>
                <a:rPr kumimoji="0" lang="fr-F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rPr>
                <a:t>-stress | temp </a:t>
              </a:r>
              <a:r>
                <a:rPr kumimoji="0" lang="fr-FR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rPr>
                <a:t>step</a:t>
              </a:r>
              <a:r>
                <a:rPr kumimoji="0" lang="fr-F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rPr>
                <a:t>-stress</a:t>
              </a:r>
              <a:r>
                <a:rPr kumimoji="0" lang="fr-FR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
</a:t>
              </a:r>
              <a:r>
                <a:rPr lang="fr-FR" sz="1600" kern="0" dirty="0">
                  <a:solidFill>
                    <a:srgbClr val="475569"/>
                  </a:solidFill>
                  <a:latin typeface="Inter"/>
                </a:rPr>
                <a:t>T</a:t>
              </a:r>
              <a:r>
                <a:rPr kumimoji="0" lang="fr-FR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rPr>
                <a:t>emp</a:t>
              </a:r>
              <a:r>
                <a:rPr kumimoji="0" lang="fr-F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rPr>
                <a:t> </a:t>
              </a:r>
              <a:r>
                <a:rPr kumimoji="0" lang="fr-FR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rPr>
                <a:t>cycling</a:t>
              </a:r>
              <a:r>
                <a:rPr kumimoji="0" lang="fr-F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rPr>
                <a:t> | endurance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3ED99E3-29E8-2836-1520-73AA22707DF2}"/>
                </a:ext>
              </a:extLst>
            </p:cNvPr>
            <p:cNvSpPr/>
            <p:nvPr/>
          </p:nvSpPr>
          <p:spPr>
            <a:xfrm>
              <a:off x="6565131" y="3623912"/>
              <a:ext cx="4503921" cy="991404"/>
            </a:xfrm>
            <a:prstGeom prst="roundRect">
              <a:avLst/>
            </a:prstGeom>
            <a:noFill/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F172A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rPr>
                <a:t>Group 2: Validation of Settings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kern="0" dirty="0">
                  <a:solidFill>
                    <a:srgbClr val="475569"/>
                  </a:solidFill>
                  <a:latin typeface="Inter"/>
                </a:rPr>
                <a:t>T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rPr>
                <a:t>emp cycling |  vibration testing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
</a:t>
              </a:r>
              <a:r>
                <a:rPr lang="en-US" sz="1600" kern="0" dirty="0">
                  <a:solidFill>
                    <a:srgbClr val="475569"/>
                  </a:solidFill>
                  <a:latin typeface="Inter"/>
                </a:rPr>
                <a:t>S</a:t>
              </a:r>
              <a:r>
                <a:rPr kumimoji="0" lang="en-US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rPr>
                <a:t>tep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rPr>
                <a:t>-stress |  endurance</a:t>
              </a: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B788FB8-899E-0B84-A0A2-57CBE0DF03A4}"/>
                </a:ext>
              </a:extLst>
            </p:cNvPr>
            <p:cNvSpPr/>
            <p:nvPr/>
          </p:nvSpPr>
          <p:spPr>
            <a:xfrm>
              <a:off x="6565131" y="2539567"/>
              <a:ext cx="4503921" cy="991404"/>
            </a:xfrm>
            <a:prstGeom prst="roundRect">
              <a:avLst/>
            </a:prstGeom>
            <a:noFill/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F172A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rPr>
                <a:t>Group 1: PCB Soldering Cycle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rPr>
                <a:t>Solder parameters definition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rPr>
                <a:t>Thermal cycling, step-stress &amp; endurance</a:t>
              </a:r>
            </a:p>
          </p:txBody>
        </p:sp>
      </p:grp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05724907-6609-AE92-70D2-7AF6640BB1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148973"/>
              </p:ext>
            </p:extLst>
          </p:nvPr>
        </p:nvGraphicFramePr>
        <p:xfrm>
          <a:off x="155448" y="968711"/>
          <a:ext cx="4439705" cy="1862014"/>
        </p:xfrm>
        <a:graphic>
          <a:graphicData uri="http://schemas.openxmlformats.org/drawingml/2006/table">
            <a:tbl>
              <a:tblPr bandRow="1"/>
              <a:tblGrid>
                <a:gridCol w="1641034">
                  <a:extLst>
                    <a:ext uri="{9D8B030D-6E8A-4147-A177-3AD203B41FA5}">
                      <a16:colId xmlns:a16="http://schemas.microsoft.com/office/drawing/2014/main" val="1661420940"/>
                    </a:ext>
                  </a:extLst>
                </a:gridCol>
                <a:gridCol w="1560824">
                  <a:extLst>
                    <a:ext uri="{9D8B030D-6E8A-4147-A177-3AD203B41FA5}">
                      <a16:colId xmlns:a16="http://schemas.microsoft.com/office/drawing/2014/main" val="686801142"/>
                    </a:ext>
                  </a:extLst>
                </a:gridCol>
                <a:gridCol w="1237847">
                  <a:extLst>
                    <a:ext uri="{9D8B030D-6E8A-4147-A177-3AD203B41FA5}">
                      <a16:colId xmlns:a16="http://schemas.microsoft.com/office/drawing/2014/main" val="29776564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ptos" panose="020B0004020202020204" pitchFamily="34" charset="0"/>
                        </a:rPr>
                        <a:t>Reference</a:t>
                      </a:r>
                      <a:endParaRPr lang="fr-FR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ptos" panose="020B0004020202020204" pitchFamily="34" charset="0"/>
                        </a:rPr>
                        <a:t>Capacitance </a:t>
                      </a: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ptos" panose="020B0004020202020204" pitchFamily="34" charset="0"/>
                        </a:rPr>
                        <a:t>(µF)</a:t>
                      </a:r>
                      <a:endParaRPr lang="fr-FR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ptos" panose="020B0004020202020204" pitchFamily="34" charset="0"/>
                        </a:rPr>
                        <a:t>Voltage</a:t>
                      </a: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ptos" panose="020B0004020202020204" pitchFamily="34" charset="0"/>
                        </a:rPr>
                        <a:t>(</a:t>
                      </a:r>
                      <a:r>
                        <a:rPr lang="fr-FR" sz="16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ptos" panose="020B0004020202020204" pitchFamily="34" charset="0"/>
                        </a:rPr>
                        <a:t>Vdc</a:t>
                      </a: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ptos" panose="020B0004020202020204" pitchFamily="34" charset="0"/>
                        </a:rPr>
                        <a:t>)</a:t>
                      </a:r>
                      <a:endParaRPr lang="fr-FR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0445811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ptos" panose="020B0004020202020204" pitchFamily="34" charset="0"/>
                        </a:rPr>
                        <a:t>Ref1 0.82µF 400V</a:t>
                      </a:r>
                      <a:endParaRPr lang="fr-FR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ptos" panose="020B0004020202020204" pitchFamily="34" charset="0"/>
                        </a:rPr>
                        <a:t>0.82</a:t>
                      </a:r>
                      <a:endParaRPr lang="fr-FR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ptos" panose="020B0004020202020204" pitchFamily="34" charset="0"/>
                        </a:rPr>
                        <a:t>400</a:t>
                      </a:r>
                      <a:endParaRPr lang="fr-FR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917937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ptos" panose="020B0004020202020204" pitchFamily="34" charset="0"/>
                        </a:rPr>
                        <a:t>Ref3 10µF 250V</a:t>
                      </a:r>
                      <a:endParaRPr lang="fr-FR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ptos" panose="020B0004020202020204" pitchFamily="34" charset="0"/>
                        </a:rPr>
                        <a:t>10</a:t>
                      </a:r>
                      <a:endParaRPr lang="fr-FR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ptos" panose="020B0004020202020204" pitchFamily="34" charset="0"/>
                        </a:rPr>
                        <a:t>250</a:t>
                      </a:r>
                      <a:endParaRPr lang="fr-FR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3285507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ptos" panose="020B0004020202020204" pitchFamily="34" charset="0"/>
                        </a:rPr>
                        <a:t>Ref2 15µF 63V</a:t>
                      </a:r>
                      <a:endParaRPr lang="fr-FR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ptos" panose="020B0004020202020204" pitchFamily="34" charset="0"/>
                        </a:rPr>
                        <a:t>15</a:t>
                      </a:r>
                      <a:endParaRPr lang="fr-FR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ptos" panose="020B0004020202020204" pitchFamily="34" charset="0"/>
                        </a:rPr>
                        <a:t>63</a:t>
                      </a:r>
                      <a:endParaRPr lang="fr-FR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9189257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ptos" panose="020B0004020202020204" pitchFamily="34" charset="0"/>
                        </a:rPr>
                        <a:t>Ref4 1,2µF 630V</a:t>
                      </a:r>
                      <a:endParaRPr lang="fr-FR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ptos" panose="020B0004020202020204" pitchFamily="34" charset="0"/>
                        </a:rPr>
                        <a:t>1,2</a:t>
                      </a:r>
                      <a:endParaRPr lang="fr-FR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ptos" panose="020B0004020202020204" pitchFamily="34" charset="0"/>
                        </a:rPr>
                        <a:t>630</a:t>
                      </a:r>
                      <a:endParaRPr lang="fr-FR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1043372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ptos" panose="020B0004020202020204" pitchFamily="34" charset="0"/>
                        </a:rPr>
                        <a:t>Ref4 10µF 50V</a:t>
                      </a:r>
                      <a:endParaRPr lang="fr-FR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ptos" panose="020B0004020202020204" pitchFamily="34" charset="0"/>
                        </a:rPr>
                        <a:t>10</a:t>
                      </a:r>
                      <a:endParaRPr lang="fr-FR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ptos" panose="020B0004020202020204" pitchFamily="34" charset="0"/>
                        </a:rPr>
                        <a:t>50</a:t>
                      </a:r>
                      <a:endParaRPr lang="fr-FR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9805377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ptos" panose="020B0004020202020204" pitchFamily="34" charset="0"/>
                        </a:rPr>
                        <a:t>Ref4 12µF 170V</a:t>
                      </a:r>
                      <a:endParaRPr lang="fr-FR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ptos" panose="020B0004020202020204" pitchFamily="34" charset="0"/>
                        </a:rPr>
                        <a:t>12</a:t>
                      </a:r>
                      <a:endParaRPr lang="fr-FR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ptos" panose="020B0004020202020204" pitchFamily="34" charset="0"/>
                        </a:rPr>
                        <a:t>170</a:t>
                      </a:r>
                      <a:endParaRPr lang="fr-FR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962745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7CD7C71D-28E4-7468-3E52-50CC93DA75C5}"/>
              </a:ext>
            </a:extLst>
          </p:cNvPr>
          <p:cNvSpPr txBox="1"/>
          <p:nvPr/>
        </p:nvSpPr>
        <p:spPr>
          <a:xfrm>
            <a:off x="66147" y="599379"/>
            <a:ext cx="33072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 </a:t>
            </a:r>
            <a:r>
              <a:rPr lang="fr-FR" sz="18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vehicles</a:t>
            </a:r>
            <a:r>
              <a:rPr lang="fr-FR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fr-FR" sz="18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fr-FR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manufactured</a:t>
            </a:r>
            <a:endParaRPr lang="fr-FR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966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BA2542F-AAB9-DFA3-5BF6-24B0396D7193}"/>
              </a:ext>
            </a:extLst>
          </p:cNvPr>
          <p:cNvSpPr txBox="1"/>
          <p:nvPr/>
        </p:nvSpPr>
        <p:spPr>
          <a:xfrm>
            <a:off x="779969" y="65009"/>
            <a:ext cx="71174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" sz="2000" kern="100" dirty="0">
                <a:solidFill>
                  <a:prstClr val="white"/>
                </a:solidFill>
                <a:latin typeface="Calibri"/>
                <a:ea typeface="Aptos" panose="020B0004020202020204" pitchFamily="34" charset="0"/>
                <a:cs typeface="Times New Roman" panose="02020603050405020304" pitchFamily="18" charset="0"/>
              </a:rPr>
              <a:t>Mi</a:t>
            </a:r>
            <a:r>
              <a:rPr kumimoji="0" lang="en" sz="20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ptos" panose="020B0004020202020204" pitchFamily="34" charset="0"/>
                <a:cs typeface="Times New Roman" panose="02020603050405020304" pitchFamily="18" charset="0"/>
              </a:rPr>
              <a:t>niaturization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898F0D0-D041-F9F2-67FE-6B55F881FE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398133"/>
              </p:ext>
            </p:extLst>
          </p:nvPr>
        </p:nvGraphicFramePr>
        <p:xfrm>
          <a:off x="101064" y="608752"/>
          <a:ext cx="6871337" cy="2701290"/>
        </p:xfrm>
        <a:graphic>
          <a:graphicData uri="http://schemas.openxmlformats.org/drawingml/2006/table">
            <a:tbl>
              <a:tblPr firstRow="1" firstCol="1" bandRow="1"/>
              <a:tblGrid>
                <a:gridCol w="2216199">
                  <a:extLst>
                    <a:ext uri="{9D8B030D-6E8A-4147-A177-3AD203B41FA5}">
                      <a16:colId xmlns:a16="http://schemas.microsoft.com/office/drawing/2014/main" val="387320985"/>
                    </a:ext>
                  </a:extLst>
                </a:gridCol>
                <a:gridCol w="1968836">
                  <a:extLst>
                    <a:ext uri="{9D8B030D-6E8A-4147-A177-3AD203B41FA5}">
                      <a16:colId xmlns:a16="http://schemas.microsoft.com/office/drawing/2014/main" val="456429682"/>
                    </a:ext>
                  </a:extLst>
                </a:gridCol>
                <a:gridCol w="2686302">
                  <a:extLst>
                    <a:ext uri="{9D8B030D-6E8A-4147-A177-3AD203B41FA5}">
                      <a16:colId xmlns:a16="http://schemas.microsoft.com/office/drawing/2014/main" val="410903279"/>
                    </a:ext>
                  </a:extLst>
                </a:gridCol>
              </a:tblGrid>
              <a:tr h="5524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Rated voltage (Vdc)</a:t>
                      </a:r>
                      <a:endParaRPr lang="fr-FR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Optimized voltage stress</a:t>
                      </a:r>
                      <a:endParaRPr lang="fr-FR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1200" b="1" kern="10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Possibility to increase voltage stress</a:t>
                      </a:r>
                      <a:endParaRPr lang="fr-F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9907986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1200" kern="100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63</a:t>
                      </a:r>
                      <a:endParaRPr lang="fr-FR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1200" kern="100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</a:t>
                      </a:r>
                      <a:endParaRPr lang="fr-FR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 thinner gauge</a:t>
                      </a:r>
                      <a:endParaRPr lang="fr-F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9987738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1200" kern="100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100 / 170</a:t>
                      </a:r>
                      <a:endParaRPr lang="fr-FR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1200" kern="100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Almost</a:t>
                      </a:r>
                      <a:endParaRPr lang="fr-FR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Too high stress with thinner gauge</a:t>
                      </a:r>
                      <a:endParaRPr lang="fr-FR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18048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n-GB" sz="1200" kern="100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1200" kern="100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250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endParaRPr lang="fr-FR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1200" kern="100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</a:t>
                      </a:r>
                      <a:endParaRPr lang="fr-FR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Too high stress with thinner gauge</a:t>
                      </a:r>
                      <a:endParaRPr lang="fr-FR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048515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n-GB" sz="1200" kern="100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1200" kern="100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from 400 V to 1250 V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endParaRPr lang="fr-FR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1200" kern="100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</a:t>
                      </a:r>
                      <a:endParaRPr lang="fr-FR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1200" kern="100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Yes</a:t>
                      </a:r>
                      <a:endParaRPr lang="fr-FR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078531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DA07238-C9ED-0DC0-D3ED-690DE3A961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665033"/>
              </p:ext>
            </p:extLst>
          </p:nvPr>
        </p:nvGraphicFramePr>
        <p:xfrm>
          <a:off x="101064" y="4095771"/>
          <a:ext cx="7639727" cy="2153477"/>
        </p:xfrm>
        <a:graphic>
          <a:graphicData uri="http://schemas.openxmlformats.org/drawingml/2006/table">
            <a:tbl>
              <a:tblPr firstRow="1" firstCol="1" bandRow="1"/>
              <a:tblGrid>
                <a:gridCol w="940927">
                  <a:extLst>
                    <a:ext uri="{9D8B030D-6E8A-4147-A177-3AD203B41FA5}">
                      <a16:colId xmlns:a16="http://schemas.microsoft.com/office/drawing/2014/main" val="3250149460"/>
                    </a:ext>
                  </a:extLst>
                </a:gridCol>
                <a:gridCol w="1027940">
                  <a:extLst>
                    <a:ext uri="{9D8B030D-6E8A-4147-A177-3AD203B41FA5}">
                      <a16:colId xmlns:a16="http://schemas.microsoft.com/office/drawing/2014/main" val="1898522299"/>
                    </a:ext>
                  </a:extLst>
                </a:gridCol>
                <a:gridCol w="911080">
                  <a:extLst>
                    <a:ext uri="{9D8B030D-6E8A-4147-A177-3AD203B41FA5}">
                      <a16:colId xmlns:a16="http://schemas.microsoft.com/office/drawing/2014/main" val="2122659606"/>
                    </a:ext>
                  </a:extLst>
                </a:gridCol>
                <a:gridCol w="1456543">
                  <a:extLst>
                    <a:ext uri="{9D8B030D-6E8A-4147-A177-3AD203B41FA5}">
                      <a16:colId xmlns:a16="http://schemas.microsoft.com/office/drawing/2014/main" val="1576406443"/>
                    </a:ext>
                  </a:extLst>
                </a:gridCol>
                <a:gridCol w="1521167">
                  <a:extLst>
                    <a:ext uri="{9D8B030D-6E8A-4147-A177-3AD203B41FA5}">
                      <a16:colId xmlns:a16="http://schemas.microsoft.com/office/drawing/2014/main" val="401993692"/>
                    </a:ext>
                  </a:extLst>
                </a:gridCol>
                <a:gridCol w="1782070">
                  <a:extLst>
                    <a:ext uri="{9D8B030D-6E8A-4147-A177-3AD203B41FA5}">
                      <a16:colId xmlns:a16="http://schemas.microsoft.com/office/drawing/2014/main" val="16529241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Reference</a:t>
                      </a:r>
                      <a:endParaRPr lang="fr-FR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Capacitance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(µF)</a:t>
                      </a:r>
                      <a:endParaRPr lang="fr-FR" sz="14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Voltage  </a:t>
                      </a:r>
                      <a:endParaRPr lang="fr-FR" sz="14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(Vdc)</a:t>
                      </a:r>
                      <a:endParaRPr lang="fr-FR" sz="14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Current dimension 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(mm)</a:t>
                      </a:r>
                      <a:endParaRPr lang="fr-FR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New dimension (mm)</a:t>
                      </a:r>
                      <a:endParaRPr lang="fr-FR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400" b="1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Energy </a:t>
                      </a:r>
                      <a:r>
                        <a:rPr lang="fr-FR" sz="1400" b="1" kern="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density</a:t>
                      </a:r>
                      <a:r>
                        <a:rPr lang="fr-FR" sz="1400" b="1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fr-FR" sz="1400" b="1" kern="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increase</a:t>
                      </a:r>
                      <a:r>
                        <a:rPr lang="fr-FR" sz="1400" b="1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(%)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4600040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en-US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PM907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endParaRPr lang="fr-FR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3.9</a:t>
                      </a:r>
                      <a:endParaRPr lang="fr-FR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630</a:t>
                      </a:r>
                      <a:endParaRPr lang="fr-FR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31x22x32</a:t>
                      </a:r>
                      <a:endParaRPr lang="fr-FR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4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31x12.5x32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400" b="1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40%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2643903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en-US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PM948S</a:t>
                      </a:r>
                    </a:p>
                    <a:p>
                      <a:pPr algn="just">
                        <a:lnSpc>
                          <a:spcPct val="115000"/>
                        </a:lnSpc>
                      </a:pPr>
                      <a:endParaRPr lang="fr-FR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1,2</a:t>
                      </a:r>
                      <a:endParaRPr lang="fr-FR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630</a:t>
                      </a:r>
                      <a:endParaRPr lang="fr-FR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18.5x17x17</a:t>
                      </a:r>
                      <a:endParaRPr lang="fr-FR" sz="1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4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18.5x15x17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fr-FR" sz="1400" b="1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12%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850849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968FED5F-6D6A-2D78-C53D-2C87E42BE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2182" y="787458"/>
            <a:ext cx="1910909" cy="16532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BF3BE76-5A4C-E35A-E58D-B030AC02D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0975" y="2423690"/>
            <a:ext cx="3553321" cy="300079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517DA8F-A06A-D0EC-E827-BC2572DECCFC}"/>
              </a:ext>
            </a:extLst>
          </p:cNvPr>
          <p:cNvSpPr txBox="1"/>
          <p:nvPr/>
        </p:nvSpPr>
        <p:spPr>
          <a:xfrm>
            <a:off x="961656" y="3474807"/>
            <a:ext cx="5698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/>
              <a:t>Expected</a:t>
            </a:r>
            <a:r>
              <a:rPr lang="fr-FR" b="1" dirty="0"/>
              <a:t> </a:t>
            </a:r>
            <a:r>
              <a:rPr lang="fr-FR" b="1" dirty="0" err="1"/>
              <a:t>energy</a:t>
            </a:r>
            <a:r>
              <a:rPr lang="fr-FR" b="1" dirty="0"/>
              <a:t> </a:t>
            </a:r>
            <a:r>
              <a:rPr lang="fr-FR" b="1" dirty="0" err="1"/>
              <a:t>density</a:t>
            </a:r>
            <a:r>
              <a:rPr lang="fr-FR" b="1" dirty="0"/>
              <a:t> </a:t>
            </a:r>
            <a:r>
              <a:rPr lang="fr-FR" b="1" dirty="0" err="1"/>
              <a:t>increase</a:t>
            </a:r>
            <a:r>
              <a:rPr lang="fr-FR" b="1" dirty="0"/>
              <a:t>: </a:t>
            </a:r>
            <a:r>
              <a:rPr lang="fr-FR" b="1" dirty="0" err="1"/>
              <a:t>between</a:t>
            </a:r>
            <a:r>
              <a:rPr lang="fr-FR" b="1" dirty="0"/>
              <a:t> +10 and +40%</a:t>
            </a:r>
          </a:p>
        </p:txBody>
      </p:sp>
    </p:spTree>
    <p:extLst>
      <p:ext uri="{BB962C8B-B14F-4D97-AF65-F5344CB8AC3E}">
        <p14:creationId xmlns:p14="http://schemas.microsoft.com/office/powerpoint/2010/main" val="1262587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CA3CF48-2170-9711-CD98-3AB3E6C27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8" y="536724"/>
            <a:ext cx="6068272" cy="60968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710E2B9-CAB5-614D-EA26-CD360CADE521}"/>
              </a:ext>
            </a:extLst>
          </p:cNvPr>
          <p:cNvSpPr txBox="1"/>
          <p:nvPr/>
        </p:nvSpPr>
        <p:spPr>
          <a:xfrm>
            <a:off x="402336" y="83536"/>
            <a:ext cx="2846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1800" kern="100" dirty="0">
                <a:solidFill>
                  <a:prstClr val="white"/>
                </a:solidFill>
                <a:latin typeface="Calibri"/>
                <a:ea typeface="Aptos" panose="020B0004020202020204" pitchFamily="34" charset="0"/>
                <a:cs typeface="Times New Roman" panose="02020603050405020304" pitchFamily="18" charset="0"/>
              </a:rPr>
              <a:t>Evaluation tests and analysis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FA5969C-9EE3-141E-7D96-1B61D5A9F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272" y="640360"/>
            <a:ext cx="4672288" cy="219694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B644509-C746-0906-B7C7-4CBB333FB8BF}"/>
              </a:ext>
            </a:extLst>
          </p:cNvPr>
          <p:cNvSpPr txBox="1"/>
          <p:nvPr/>
        </p:nvSpPr>
        <p:spPr>
          <a:xfrm>
            <a:off x="8074152" y="2921159"/>
            <a:ext cx="22490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/>
              <a:t>Solder </a:t>
            </a:r>
            <a:r>
              <a:rPr lang="fr-FR" sz="1400" b="1" dirty="0" err="1"/>
              <a:t>quality</a:t>
            </a:r>
            <a:r>
              <a:rPr lang="fr-FR" sz="1400" b="1" dirty="0"/>
              <a:t> check by DPA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D2B0AC4-E50F-D8B2-8BA9-5017ACFD7B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3" y="3198084"/>
            <a:ext cx="10725911" cy="329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14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re 2">
            <a:extLst>
              <a:ext uri="{FF2B5EF4-FFF2-40B4-BE49-F238E27FC236}">
                <a16:creationId xmlns:a16="http://schemas.microsoft.com/office/drawing/2014/main" id="{CCB8739F-763E-6F54-FE3A-7DE45F0E69D7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4544568" y="2505868"/>
            <a:ext cx="7446455" cy="18462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fr-FR" sz="4000" b="1" dirty="0">
                <a:solidFill>
                  <a:srgbClr val="007033"/>
                </a:solidFill>
                <a:latin typeface="+mn-lt"/>
                <a:cs typeface="Arial" panose="020B0604020202020204" pitchFamily="34" charset="0"/>
              </a:rPr>
              <a:t>Thank you for your attention</a:t>
            </a:r>
            <a:br>
              <a:rPr lang="en-US" altLang="fr-FR" b="1" dirty="0">
                <a:solidFill>
                  <a:srgbClr val="007033"/>
                </a:solidFill>
                <a:latin typeface="+mn-lt"/>
                <a:cs typeface="Arial" panose="020B0604020202020204" pitchFamily="34" charset="0"/>
              </a:rPr>
            </a:br>
            <a:br>
              <a:rPr lang="en-US" altLang="fr-FR" b="1" dirty="0">
                <a:solidFill>
                  <a:srgbClr val="007033"/>
                </a:solidFill>
                <a:latin typeface="+mn-lt"/>
                <a:cs typeface="Arial" panose="020B0604020202020204" pitchFamily="34" charset="0"/>
              </a:rPr>
            </a:br>
            <a:r>
              <a:rPr lang="en-US" altLang="fr-FR" b="1" dirty="0">
                <a:solidFill>
                  <a:srgbClr val="007033"/>
                </a:solidFill>
                <a:latin typeface="+mn-lt"/>
                <a:cs typeface="Arial" panose="020B0604020202020204" pitchFamily="34" charset="0"/>
              </a:rPr>
              <a:t>Questions &amp; Answers</a:t>
            </a:r>
            <a:endParaRPr lang="en-US" altLang="fr-FR" sz="3200" dirty="0">
              <a:solidFill>
                <a:schemeClr val="tx1"/>
              </a:solidFill>
              <a:latin typeface="+mn-lt"/>
              <a:cs typeface="Tahoma" panose="020B060403050404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2B84D0C-593B-717F-4F36-EF359CAED3D2}"/>
              </a:ext>
            </a:extLst>
          </p:cNvPr>
          <p:cNvSpPr txBox="1"/>
          <p:nvPr/>
        </p:nvSpPr>
        <p:spPr>
          <a:xfrm>
            <a:off x="5704523" y="5076100"/>
            <a:ext cx="589788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dirty="0"/>
              <a:t>Redouane HAMMAL</a:t>
            </a:r>
          </a:p>
          <a:p>
            <a:pPr algn="ctr"/>
            <a:r>
              <a:rPr lang="en-US" altLang="fr-FR" sz="1400" b="1" dirty="0">
                <a:solidFill>
                  <a:srgbClr val="007033"/>
                </a:solidFill>
                <a:latin typeface="+mn-lt"/>
                <a:cs typeface="Arial" panose="020B0604020202020204" pitchFamily="34" charset="0"/>
              </a:rPr>
              <a:t> GBU Capacitors </a:t>
            </a:r>
          </a:p>
          <a:p>
            <a:pPr algn="ctr"/>
            <a:r>
              <a:rPr lang="fr-FR" sz="1400" b="1" dirty="0" err="1">
                <a:effectLst/>
                <a:ea typeface="LMRoman10" panose="02000503020200000003" pitchFamily="50" charset="0"/>
                <a:cs typeface="LMRoman10" panose="02000503020200000003" pitchFamily="50" charset="0"/>
              </a:rPr>
              <a:t>Exxelia</a:t>
            </a:r>
            <a:r>
              <a:rPr lang="fr-FR" sz="1400" b="1" dirty="0">
                <a:effectLst/>
                <a:ea typeface="LMRoman10" panose="02000503020200000003" pitchFamily="50" charset="0"/>
                <a:cs typeface="LMRoman10" panose="02000503020200000003" pitchFamily="50" charset="0"/>
              </a:rPr>
              <a:t> SAS, </a:t>
            </a:r>
            <a:r>
              <a:rPr lang="fr-FR" sz="1400" dirty="0">
                <a:effectLst/>
                <a:ea typeface="LMRoman10" panose="02000503020200000003" pitchFamily="50" charset="0"/>
                <a:cs typeface="LMRoman10" panose="02000503020200000003" pitchFamily="50" charset="0"/>
              </a:rPr>
              <a:t>105 Rue </a:t>
            </a:r>
            <a:r>
              <a:rPr lang="fr-FR" sz="1400" dirty="0" err="1">
                <a:effectLst/>
                <a:ea typeface="LMRoman10" panose="02000503020200000003" pitchFamily="50" charset="0"/>
                <a:cs typeface="LMRoman10" panose="02000503020200000003" pitchFamily="50" charset="0"/>
              </a:rPr>
              <a:t>Géneral</a:t>
            </a:r>
            <a:r>
              <a:rPr lang="fr-FR" sz="1400" dirty="0">
                <a:effectLst/>
                <a:ea typeface="LMRoman10" panose="02000503020200000003" pitchFamily="50" charset="0"/>
                <a:cs typeface="LMRoman10" panose="02000503020200000003" pitchFamily="50" charset="0"/>
              </a:rPr>
              <a:t> Leclerc, 67440, Marmoutier, France</a:t>
            </a:r>
            <a:endParaRPr lang="fr-FR" sz="1400" dirty="0"/>
          </a:p>
          <a:p>
            <a:pPr algn="ctr"/>
            <a:r>
              <a:rPr lang="fr-FR" sz="1400" dirty="0">
                <a:effectLst/>
                <a:ea typeface="LMRoman10" panose="02000503020200000003" pitchFamily="50" charset="0"/>
                <a:cs typeface="LMRoman10" panose="02000503020200000003" pitchFamily="50" charset="0"/>
              </a:rPr>
              <a:t>Email : </a:t>
            </a:r>
            <a:r>
              <a:rPr lang="fr-FR" sz="1400" u="sng" dirty="0">
                <a:solidFill>
                  <a:srgbClr val="467886"/>
                </a:solidFill>
                <a:effectLst/>
                <a:ea typeface="LMRoman10" panose="02000503020200000003" pitchFamily="50" charset="0"/>
                <a:cs typeface="LMRoman10" panose="02000503020200000003" pitchFamily="50" charset="0"/>
                <a:hlinkClick r:id="rId3"/>
              </a:rPr>
              <a:t>redouane.hammal@exxelia.com</a:t>
            </a:r>
            <a:endParaRPr lang="fr-FR" sz="1400" dirty="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ctr"/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817480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/>
          <p:cNvSpPr txBox="1">
            <a:spLocks/>
          </p:cNvSpPr>
          <p:nvPr/>
        </p:nvSpPr>
        <p:spPr>
          <a:xfrm>
            <a:off x="256851" y="168021"/>
            <a:ext cx="8640000" cy="504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65160"/>
                </a:solidFill>
                <a:effectLst/>
                <a:uLnTx/>
                <a:uFillTx/>
                <a:latin typeface="Calibri" panose="020F0502020204030204" pitchFamily="34" charset="0"/>
                <a:ea typeface="Century Gothic"/>
                <a:cs typeface="Calibri" panose="020F0502020204030204" pitchFamily="34" charset="0"/>
                <a:sym typeface="Arial"/>
              </a:rPr>
              <a:t>Advantages of PET Technology</a:t>
            </a:r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137" y="660418"/>
            <a:ext cx="6138000" cy="5839255"/>
          </a:xfrm>
          <a:prstGeom prst="rect">
            <a:avLst/>
          </a:prstGeom>
        </p:spPr>
      </p:pic>
      <p:grpSp>
        <p:nvGrpSpPr>
          <p:cNvPr id="33" name="Groupe 32"/>
          <p:cNvGrpSpPr/>
          <p:nvPr/>
        </p:nvGrpSpPr>
        <p:grpSpPr>
          <a:xfrm>
            <a:off x="6833446" y="853294"/>
            <a:ext cx="5048004" cy="5558088"/>
            <a:chOff x="6853766" y="355454"/>
            <a:chExt cx="5048004" cy="5558088"/>
          </a:xfrm>
        </p:grpSpPr>
        <p:pic>
          <p:nvPicPr>
            <p:cNvPr id="34" name="Image 4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42296" y="3643386"/>
              <a:ext cx="3780000" cy="2270156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7559919" y="2873473"/>
              <a:ext cx="2808312" cy="46935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400" b="0" i="0" u="none" strike="noStrike" kern="0" cap="none" spc="15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Arial"/>
                  <a:sym typeface="Arial"/>
                </a:rPr>
                <a:t>Better Power Behaviors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400" b="0" i="0" u="none" strike="noStrike" kern="0" cap="none" spc="4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Arial"/>
                  <a:sym typeface="Arial"/>
                </a:rPr>
                <a:t>Even Lower Energy Density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567491" y="2472457"/>
              <a:ext cx="2808312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0" i="0" u="none" strike="noStrike" kern="0" cap="small" spc="1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Arial"/>
                  <a:sym typeface="Arial"/>
                </a:rPr>
                <a:t>C</a:t>
              </a:r>
              <a:r>
                <a:rPr kumimoji="0" lang="en-US" sz="1600" b="0" i="0" u="none" strike="noStrike" kern="0" cap="small" spc="10" normalizeH="0" baseline="-2500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Arial"/>
                  <a:sym typeface="Arial"/>
                </a:rPr>
                <a:t>PET</a:t>
              </a:r>
              <a:r>
                <a:rPr kumimoji="0" lang="en-US" sz="1600" b="0" i="0" u="none" strike="noStrike" kern="0" cap="small" spc="1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Arial"/>
                  <a:sym typeface="Arial"/>
                </a:rPr>
                <a:t>  ~  60-70% C</a:t>
              </a:r>
              <a:r>
                <a:rPr kumimoji="0" lang="en-US" sz="1600" b="0" i="0" u="none" strike="noStrike" kern="0" cap="small" spc="10" normalizeH="0" baseline="-2500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Arial"/>
                  <a:sym typeface="Arial"/>
                </a:rPr>
                <a:t>X7R</a:t>
              </a:r>
            </a:p>
          </p:txBody>
        </p:sp>
        <p:pic>
          <p:nvPicPr>
            <p:cNvPr id="37" name="Imag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53766" y="714392"/>
              <a:ext cx="5048004" cy="1512000"/>
            </a:xfrm>
            <a:prstGeom prst="rect">
              <a:avLst/>
            </a:prstGeom>
          </p:spPr>
        </p:pic>
        <p:pic>
          <p:nvPicPr>
            <p:cNvPr id="38" name="Image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67923" y="2374630"/>
              <a:ext cx="1201016" cy="1030313"/>
            </a:xfrm>
            <a:prstGeom prst="rect">
              <a:avLst/>
            </a:prstGeom>
          </p:spPr>
        </p:pic>
        <p:sp>
          <p:nvSpPr>
            <p:cNvPr id="39" name="Rectangle 38"/>
            <p:cNvSpPr/>
            <p:nvPr/>
          </p:nvSpPr>
          <p:spPr>
            <a:xfrm>
              <a:off x="7938834" y="355454"/>
              <a:ext cx="2340000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0" i="0" u="none" strike="noStrike" kern="0" cap="small" spc="1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Arial"/>
                  <a:sym typeface="Arial"/>
                </a:rPr>
                <a:t>Example of Comparison</a:t>
              </a:r>
              <a:endParaRPr kumimoji="0" lang="en-US" sz="1600" b="0" i="0" u="none" strike="noStrike" kern="0" cap="small" spc="10" normalizeH="0" baseline="-25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j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4953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Exxelia">
  <a:themeElements>
    <a:clrScheme name="Exxelia">
      <a:dk1>
        <a:srgbClr val="333333"/>
      </a:dk1>
      <a:lt1>
        <a:srgbClr val="FFFFFF"/>
      </a:lt1>
      <a:dk2>
        <a:srgbClr val="012236"/>
      </a:dk2>
      <a:lt2>
        <a:srgbClr val="E2E3E5"/>
      </a:lt2>
      <a:accent1>
        <a:srgbClr val="00A160"/>
      </a:accent1>
      <a:accent2>
        <a:srgbClr val="007847"/>
      </a:accent2>
      <a:accent3>
        <a:srgbClr val="91ACBC"/>
      </a:accent3>
      <a:accent4>
        <a:srgbClr val="365160"/>
      </a:accent4>
      <a:accent5>
        <a:srgbClr val="808080"/>
      </a:accent5>
      <a:accent6>
        <a:srgbClr val="FFC000"/>
      </a:accent6>
      <a:hlink>
        <a:srgbClr val="00A160"/>
      </a:hlink>
      <a:folHlink>
        <a:srgbClr val="365160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hème Exxelia">
  <a:themeElements>
    <a:clrScheme name="Exxelia">
      <a:dk1>
        <a:srgbClr val="333333"/>
      </a:dk1>
      <a:lt1>
        <a:srgbClr val="FFFFFF"/>
      </a:lt1>
      <a:dk2>
        <a:srgbClr val="012236"/>
      </a:dk2>
      <a:lt2>
        <a:srgbClr val="E2E3E5"/>
      </a:lt2>
      <a:accent1>
        <a:srgbClr val="00A160"/>
      </a:accent1>
      <a:accent2>
        <a:srgbClr val="007847"/>
      </a:accent2>
      <a:accent3>
        <a:srgbClr val="91ACBC"/>
      </a:accent3>
      <a:accent4>
        <a:srgbClr val="365160"/>
      </a:accent4>
      <a:accent5>
        <a:srgbClr val="808080"/>
      </a:accent5>
      <a:accent6>
        <a:srgbClr val="FFC000"/>
      </a:accent6>
      <a:hlink>
        <a:srgbClr val="00A160"/>
      </a:hlink>
      <a:folHlink>
        <a:srgbClr val="365160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7264375570BA4FBCBDADFAC2E5F86E" ma:contentTypeVersion="15" ma:contentTypeDescription="Create a new document." ma:contentTypeScope="" ma:versionID="eaed55dee9fc150cf72bc02fbaf959a3">
  <xsd:schema xmlns:xsd="http://www.w3.org/2001/XMLSchema" xmlns:xs="http://www.w3.org/2001/XMLSchema" xmlns:p="http://schemas.microsoft.com/office/2006/metadata/properties" xmlns:ns1="http://schemas.microsoft.com/sharepoint/v3" xmlns:ns2="8e67479b-ecda-47d0-818b-f7949f60679b" xmlns:ns3="20942923-55d2-49c8-b9c0-81829f89baaf" targetNamespace="http://schemas.microsoft.com/office/2006/metadata/properties" ma:root="true" ma:fieldsID="11d824407df04923b5c0ed2772f3c817" ns1:_="" ns2:_="" ns3:_="">
    <xsd:import namespace="http://schemas.microsoft.com/sharepoint/v3"/>
    <xsd:import namespace="8e67479b-ecda-47d0-818b-f7949f60679b"/>
    <xsd:import namespace="20942923-55d2-49c8-b9c0-81829f89ba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67479b-ecda-47d0-818b-f7949f6067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688d343-e684-46db-b94f-a4cae8ed19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942923-55d2-49c8-b9c0-81829f89baa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289861a-0e22-48e1-9f14-1e930b706a5b}" ma:internalName="TaxCatchAll" ma:showField="CatchAllData" ma:web="20942923-55d2-49c8-b9c0-81829f89ba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20942923-55d2-49c8-b9c0-81829f89baaf" xsi:nil="true"/>
    <lcf76f155ced4ddcb4097134ff3c332f xmlns="8e67479b-ecda-47d0-818b-f7949f60679b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0BEABE2C-D3BC-45DE-8829-8B7D96EB1C0B}"/>
</file>

<file path=customXml/itemProps2.xml><?xml version="1.0" encoding="utf-8"?>
<ds:datastoreItem xmlns:ds="http://schemas.openxmlformats.org/officeDocument/2006/customXml" ds:itemID="{3581A2C3-1D65-43A9-BC0D-4CFE421ADB4D}"/>
</file>

<file path=customXml/itemProps3.xml><?xml version="1.0" encoding="utf-8"?>
<ds:datastoreItem xmlns:ds="http://schemas.openxmlformats.org/officeDocument/2006/customXml" ds:itemID="{056B971B-92DC-4EFA-B8A1-5ADAE802C3FF}"/>
</file>

<file path=docProps/app.xml><?xml version="1.0" encoding="utf-8"?>
<Properties xmlns="http://schemas.openxmlformats.org/officeDocument/2006/extended-properties" xmlns:vt="http://schemas.openxmlformats.org/officeDocument/2006/docPropsVTypes">
  <TotalTime>706</TotalTime>
  <Words>1178</Words>
  <Application>Microsoft Office PowerPoint</Application>
  <PresentationFormat>Grand écran</PresentationFormat>
  <Paragraphs>294</Paragraphs>
  <Slides>14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14</vt:i4>
      </vt:variant>
    </vt:vector>
  </HeadingPairs>
  <TitlesOfParts>
    <vt:vector size="31" baseType="lpstr">
      <vt:lpstr>Aptos</vt:lpstr>
      <vt:lpstr>Aptos Display</vt:lpstr>
      <vt:lpstr>Arial</vt:lpstr>
      <vt:lpstr>Calibri</vt:lpstr>
      <vt:lpstr>Century Gothic</vt:lpstr>
      <vt:lpstr>Georgia</vt:lpstr>
      <vt:lpstr>Google Sans Text</vt:lpstr>
      <vt:lpstr>Inter</vt:lpstr>
      <vt:lpstr>LMRoman10</vt:lpstr>
      <vt:lpstr>Roboto Condensed</vt:lpstr>
      <vt:lpstr>Tahoma</vt:lpstr>
      <vt:lpstr>Times New Roman</vt:lpstr>
      <vt:lpstr>Wingdings</vt:lpstr>
      <vt:lpstr>Thème Office</vt:lpstr>
      <vt:lpstr>2_Thème Exxelia</vt:lpstr>
      <vt:lpstr>1_Thème Exxelia</vt:lpstr>
      <vt:lpstr>1_Thème Office</vt:lpstr>
      <vt:lpstr>Exxelia’s Path to RoHS: Ensuring Reliability in Next-Generation Space capacitors  </vt:lpstr>
      <vt:lpstr>Exxelia Film Capacitors – PET technology for Space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Thank you for your attention  Questions &amp; Answers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Halim OULD LAHSEN</dc:creator>
  <cp:lastModifiedBy>Redouane HAMMAL</cp:lastModifiedBy>
  <cp:revision>97</cp:revision>
  <dcterms:created xsi:type="dcterms:W3CDTF">2026-10-09T08:19:14Z</dcterms:created>
  <dcterms:modified xsi:type="dcterms:W3CDTF">2026-10-14T09:17:20Z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0x010100267264375570BA4FBCBDADFAC2E5F86E</vt:lpwstr>
  </property>
</Properties>
</file>